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8" r:id="rId2"/>
    <p:sldId id="261" r:id="rId3"/>
    <p:sldId id="263" r:id="rId4"/>
    <p:sldId id="326" r:id="rId5"/>
    <p:sldId id="334" r:id="rId6"/>
    <p:sldId id="323" r:id="rId7"/>
    <p:sldId id="336" r:id="rId8"/>
    <p:sldId id="335" r:id="rId9"/>
    <p:sldId id="333" r:id="rId10"/>
    <p:sldId id="324" r:id="rId11"/>
    <p:sldId id="338" r:id="rId12"/>
    <p:sldId id="329" r:id="rId13"/>
    <p:sldId id="325" r:id="rId14"/>
    <p:sldId id="337" r:id="rId15"/>
    <p:sldId id="288" r:id="rId16"/>
    <p:sldId id="299" r:id="rId17"/>
  </p:sldIdLst>
  <p:sldSz cx="12192000" cy="6858000"/>
  <p:notesSz cx="6858000" cy="9144000"/>
  <p:embeddedFontLst>
    <p:embeddedFont>
      <p:font typeface="맑은 고딕" panose="020B0503020000020004" pitchFamily="34" charset="-127"/>
      <p:regular r:id="rId19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563A"/>
    <a:srgbClr val="734F43"/>
    <a:srgbClr val="47362F"/>
    <a:srgbClr val="B2826B"/>
    <a:srgbClr val="CCBBA1"/>
    <a:srgbClr val="420009"/>
    <a:srgbClr val="F1F1F1"/>
    <a:srgbClr val="EEECDF"/>
    <a:srgbClr val="5000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8" autoAdjust="0"/>
    <p:restoredTop sz="94626"/>
  </p:normalViewPr>
  <p:slideViewPr>
    <p:cSldViewPr snapToGrid="0">
      <p:cViewPr varScale="1">
        <p:scale>
          <a:sx n="120" d="100"/>
          <a:sy n="120" d="100"/>
        </p:scale>
        <p:origin x="232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2EF2BD-0C4D-4F90-9DF7-7F9066BE0B96}" type="datetimeFigureOut">
              <a:rPr lang="ko-KR" altLang="en-US" smtClean="0"/>
              <a:pPr/>
              <a:t>2019. 6. 18.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99594-492A-4613-9A88-CBB47B4DB2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7688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&lt;BGM</a:t>
            </a:r>
            <a:r>
              <a:rPr lang="ko-KR" altLang="en-US" dirty="0"/>
              <a:t>삽입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1. </a:t>
            </a:r>
            <a:r>
              <a:rPr lang="ko-KR" altLang="en-US" dirty="0"/>
              <a:t>체크박스를 통해 </a:t>
            </a:r>
            <a:r>
              <a:rPr lang="en-US" altLang="ko-KR" dirty="0"/>
              <a:t>on/off </a:t>
            </a:r>
            <a:r>
              <a:rPr lang="ko-KR" altLang="en-US" dirty="0"/>
              <a:t>가능하도록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&lt;2</a:t>
            </a:r>
            <a:r>
              <a:rPr lang="ko-KR" altLang="en-US" dirty="0"/>
              <a:t>인 플레이 뷰</a:t>
            </a:r>
            <a:r>
              <a:rPr lang="en-US" altLang="ko-KR" dirty="0"/>
              <a:t>&gt;</a:t>
            </a:r>
          </a:p>
          <a:p>
            <a:pPr marL="228600" indent="-228600">
              <a:buAutoNum type="arabicPeriod"/>
            </a:pPr>
            <a:r>
              <a:rPr lang="ko-KR" altLang="en-US" dirty="0"/>
              <a:t>상대방의 플레이 상황이 내 화면에 보이도록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E99594-492A-4613-9A88-CBB47B4DB26F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5342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&lt;BGM</a:t>
            </a:r>
            <a:r>
              <a:rPr lang="ko-KR" altLang="en-US" dirty="0"/>
              <a:t>삽입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1. </a:t>
            </a:r>
            <a:r>
              <a:rPr lang="ko-KR" altLang="en-US" dirty="0"/>
              <a:t>체크박스를 통해 </a:t>
            </a:r>
            <a:r>
              <a:rPr lang="en-US" altLang="ko-KR" dirty="0"/>
              <a:t>on/off </a:t>
            </a:r>
            <a:r>
              <a:rPr lang="ko-KR" altLang="en-US" dirty="0"/>
              <a:t>가능하도록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&lt;2</a:t>
            </a:r>
            <a:r>
              <a:rPr lang="ko-KR" altLang="en-US" dirty="0"/>
              <a:t>인 플레이 뷰</a:t>
            </a:r>
            <a:r>
              <a:rPr lang="en-US" altLang="ko-KR" dirty="0"/>
              <a:t>&gt;</a:t>
            </a:r>
          </a:p>
          <a:p>
            <a:pPr marL="228600" indent="-228600">
              <a:buAutoNum type="arabicPeriod"/>
            </a:pPr>
            <a:r>
              <a:rPr lang="ko-KR" altLang="en-US" dirty="0"/>
              <a:t>상대방의 플레이 상황이 내 화면에 보이도록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E99594-492A-4613-9A88-CBB47B4DB26F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86142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E99594-492A-4613-9A88-CBB47B4DB26F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6696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어떤 음악을 넣을 것인지</a:t>
            </a:r>
            <a:r>
              <a:rPr lang="en-US" altLang="ko-KR" dirty="0"/>
              <a:t>? </a:t>
            </a:r>
            <a:r>
              <a:rPr lang="ko-KR" altLang="en-US" dirty="0"/>
              <a:t>이유는</a:t>
            </a:r>
            <a:r>
              <a:rPr lang="en-US" altLang="ko-KR" dirty="0"/>
              <a:t>?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E99594-492A-4613-9A88-CBB47B4DB26F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73826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E99594-492A-4613-9A88-CBB47B4DB26F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26468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E99594-492A-4613-9A88-CBB47B4DB26F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4025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BB0DC-0B29-4611-BCDA-CBEC2910D64F}" type="datetimeFigureOut">
              <a:rPr lang="ko-KR" altLang="en-US" smtClean="0"/>
              <a:pPr/>
              <a:t>2019. 6. 18.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283A-D086-4CC1-AA3E-57CEAA5C96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1307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BB0DC-0B29-4611-BCDA-CBEC2910D64F}" type="datetimeFigureOut">
              <a:rPr lang="ko-KR" altLang="en-US" smtClean="0"/>
              <a:pPr/>
              <a:t>2019. 6. 18.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283A-D086-4CC1-AA3E-57CEAA5C96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6170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BB0DC-0B29-4611-BCDA-CBEC2910D64F}" type="datetimeFigureOut">
              <a:rPr lang="ko-KR" altLang="en-US" smtClean="0"/>
              <a:pPr/>
              <a:t>2019. 6. 18.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283A-D086-4CC1-AA3E-57CEAA5C96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4655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BB0DC-0B29-4611-BCDA-CBEC2910D64F}" type="datetimeFigureOut">
              <a:rPr lang="ko-KR" altLang="en-US" smtClean="0"/>
              <a:pPr/>
              <a:t>2019. 6. 18.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283A-D086-4CC1-AA3E-57CEAA5C96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029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BB0DC-0B29-4611-BCDA-CBEC2910D64F}" type="datetimeFigureOut">
              <a:rPr lang="ko-KR" altLang="en-US" smtClean="0"/>
              <a:pPr/>
              <a:t>2019. 6. 18.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283A-D086-4CC1-AA3E-57CEAA5C96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8646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BB0DC-0B29-4611-BCDA-CBEC2910D64F}" type="datetimeFigureOut">
              <a:rPr lang="ko-KR" altLang="en-US" smtClean="0"/>
              <a:pPr/>
              <a:t>2019. 6. 18.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283A-D086-4CC1-AA3E-57CEAA5C96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5990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BB0DC-0B29-4611-BCDA-CBEC2910D64F}" type="datetimeFigureOut">
              <a:rPr lang="ko-KR" altLang="en-US" smtClean="0"/>
              <a:pPr/>
              <a:t>2019. 6. 18.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283A-D086-4CC1-AA3E-57CEAA5C96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9308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BB0DC-0B29-4611-BCDA-CBEC2910D64F}" type="datetimeFigureOut">
              <a:rPr lang="ko-KR" altLang="en-US" smtClean="0"/>
              <a:pPr/>
              <a:t>2019. 6. 18.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283A-D086-4CC1-AA3E-57CEAA5C96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7280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BB0DC-0B29-4611-BCDA-CBEC2910D64F}" type="datetimeFigureOut">
              <a:rPr lang="ko-KR" altLang="en-US" smtClean="0"/>
              <a:pPr/>
              <a:t>2019. 6. 18.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283A-D086-4CC1-AA3E-57CEAA5C96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6932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BB0DC-0B29-4611-BCDA-CBEC2910D64F}" type="datetimeFigureOut">
              <a:rPr lang="ko-KR" altLang="en-US" smtClean="0"/>
              <a:pPr/>
              <a:t>2019. 6. 18.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283A-D086-4CC1-AA3E-57CEAA5C96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5627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BB0DC-0B29-4611-BCDA-CBEC2910D64F}" type="datetimeFigureOut">
              <a:rPr lang="ko-KR" altLang="en-US" smtClean="0"/>
              <a:pPr/>
              <a:t>2019. 6. 18.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283A-D086-4CC1-AA3E-57CEAA5C96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1681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4F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BB0DC-0B29-4611-BCDA-CBEC2910D64F}" type="datetimeFigureOut">
              <a:rPr lang="ko-KR" altLang="en-US" smtClean="0"/>
              <a:pPr/>
              <a:t>2019. 6. 18.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6283A-D086-4CC1-AA3E-57CEAA5C96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3668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5"/>
          <p:cNvSpPr/>
          <p:nvPr/>
        </p:nvSpPr>
        <p:spPr>
          <a:xfrm>
            <a:off x="140482" y="343997"/>
            <a:ext cx="11931468" cy="6397625"/>
          </a:xfrm>
          <a:custGeom>
            <a:avLst/>
            <a:gdLst/>
            <a:ahLst/>
            <a:cxnLst/>
            <a:rect l="l" t="t" r="r" b="b"/>
            <a:pathLst>
              <a:path w="8949055" h="6397625">
                <a:moveTo>
                  <a:pt x="0" y="6397371"/>
                </a:moveTo>
                <a:lnTo>
                  <a:pt x="8948928" y="6397371"/>
                </a:lnTo>
                <a:lnTo>
                  <a:pt x="8948928" y="0"/>
                </a:lnTo>
                <a:lnTo>
                  <a:pt x="0" y="0"/>
                </a:lnTo>
                <a:lnTo>
                  <a:pt x="0" y="639737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624257" y="955794"/>
            <a:ext cx="4963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[ 2019-1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</a:rPr>
              <a:t>학기 동국대학교 오픈소스 소프트웨어 프로젝트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]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object 29"/>
          <p:cNvSpPr/>
          <p:nvPr/>
        </p:nvSpPr>
        <p:spPr>
          <a:xfrm>
            <a:off x="10690318" y="476631"/>
            <a:ext cx="1134085" cy="28460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3254130" y="1358786"/>
            <a:ext cx="57041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/>
              <a:t>4</a:t>
            </a:r>
            <a:r>
              <a:rPr lang="ko-KR" altLang="en-US" sz="3200" b="1" dirty="0"/>
              <a:t>조 최종발표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266131" y="5623927"/>
            <a:ext cx="7290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| Team HK |</a:t>
            </a:r>
          </a:p>
          <a:p>
            <a:pPr algn="r"/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|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</a:rPr>
              <a:t>홍영준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|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김민환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|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39697" y="6311127"/>
            <a:ext cx="4509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78B9105-9969-4042-998C-3E26E4EA0D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494" t="60000" r="58201" b="31473"/>
          <a:stretch/>
        </p:blipFill>
        <p:spPr>
          <a:xfrm>
            <a:off x="4455833" y="2312672"/>
            <a:ext cx="3300761" cy="2984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347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5"/>
          <p:cNvSpPr/>
          <p:nvPr/>
        </p:nvSpPr>
        <p:spPr>
          <a:xfrm>
            <a:off x="140482" y="343997"/>
            <a:ext cx="11931468" cy="6397625"/>
          </a:xfrm>
          <a:custGeom>
            <a:avLst/>
            <a:gdLst/>
            <a:ahLst/>
            <a:cxnLst/>
            <a:rect l="l" t="t" r="r" b="b"/>
            <a:pathLst>
              <a:path w="8949055" h="6397625">
                <a:moveTo>
                  <a:pt x="0" y="6397371"/>
                </a:moveTo>
                <a:lnTo>
                  <a:pt x="8948928" y="6397371"/>
                </a:lnTo>
                <a:lnTo>
                  <a:pt x="8948928" y="0"/>
                </a:lnTo>
                <a:lnTo>
                  <a:pt x="0" y="0"/>
                </a:lnTo>
                <a:lnTo>
                  <a:pt x="0" y="639737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29"/>
          <p:cNvSpPr/>
          <p:nvPr/>
        </p:nvSpPr>
        <p:spPr>
          <a:xfrm>
            <a:off x="10690318" y="476631"/>
            <a:ext cx="1134085" cy="28460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10"/>
          <p:cNvSpPr/>
          <p:nvPr/>
        </p:nvSpPr>
        <p:spPr>
          <a:xfrm>
            <a:off x="335348" y="1400467"/>
            <a:ext cx="11520009" cy="0"/>
          </a:xfrm>
          <a:custGeom>
            <a:avLst/>
            <a:gdLst/>
            <a:ahLst/>
            <a:cxnLst/>
            <a:rect l="l" t="t" r="r" b="b"/>
            <a:pathLst>
              <a:path w="8640445">
                <a:moveTo>
                  <a:pt x="0" y="0"/>
                </a:moveTo>
                <a:lnTo>
                  <a:pt x="8639937" y="0"/>
                </a:lnTo>
              </a:path>
            </a:pathLst>
          </a:custGeom>
          <a:ln w="14400">
            <a:solidFill>
              <a:schemeClr val="bg2">
                <a:lumMod val="50000"/>
              </a:scheme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35348" y="476631"/>
            <a:ext cx="22428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CONTENTS</a:t>
            </a:r>
            <a:endParaRPr lang="ko-KR" altLang="en-US" sz="28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35348" y="975851"/>
            <a:ext cx="29502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OSSP 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조 최종발표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542D637-4D94-4EEA-93EA-6A0EB4C3AA85}"/>
              </a:ext>
            </a:extLst>
          </p:cNvPr>
          <p:cNvSpPr/>
          <p:nvPr/>
        </p:nvSpPr>
        <p:spPr>
          <a:xfrm>
            <a:off x="3401325" y="4218579"/>
            <a:ext cx="4839426" cy="686032"/>
          </a:xfrm>
          <a:prstGeom prst="rect">
            <a:avLst/>
          </a:prstGeom>
          <a:solidFill>
            <a:srgbClr val="4736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2CA31E-52C7-47AA-92B0-8AC4F6EBD538}"/>
              </a:ext>
            </a:extLst>
          </p:cNvPr>
          <p:cNvSpPr txBox="1"/>
          <p:nvPr/>
        </p:nvSpPr>
        <p:spPr>
          <a:xfrm>
            <a:off x="3401325" y="2090579"/>
            <a:ext cx="5811228" cy="3884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01. 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  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02. 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진행상황 소개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03. </a:t>
            </a:r>
            <a:r>
              <a:rPr lang="ko-KR" altLang="en-US" sz="3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데모 영상</a:t>
            </a:r>
            <a:endParaRPr lang="en-US" altLang="ko-KR" sz="32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04. 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기대 효과 및 개선사항</a:t>
            </a:r>
          </a:p>
        </p:txBody>
      </p:sp>
    </p:spTree>
    <p:extLst>
      <p:ext uri="{BB962C8B-B14F-4D97-AF65-F5344CB8AC3E}">
        <p14:creationId xmlns:p14="http://schemas.microsoft.com/office/powerpoint/2010/main" val="17896906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5"/>
          <p:cNvSpPr/>
          <p:nvPr/>
        </p:nvSpPr>
        <p:spPr>
          <a:xfrm>
            <a:off x="140482" y="343997"/>
            <a:ext cx="11931468" cy="6397625"/>
          </a:xfrm>
          <a:custGeom>
            <a:avLst/>
            <a:gdLst/>
            <a:ahLst/>
            <a:cxnLst/>
            <a:rect l="l" t="t" r="r" b="b"/>
            <a:pathLst>
              <a:path w="8949055" h="6397625">
                <a:moveTo>
                  <a:pt x="0" y="6397371"/>
                </a:moveTo>
                <a:lnTo>
                  <a:pt x="8948928" y="6397371"/>
                </a:lnTo>
                <a:lnTo>
                  <a:pt x="8948928" y="0"/>
                </a:lnTo>
                <a:lnTo>
                  <a:pt x="0" y="0"/>
                </a:lnTo>
                <a:lnTo>
                  <a:pt x="0" y="6397371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29"/>
          <p:cNvSpPr/>
          <p:nvPr/>
        </p:nvSpPr>
        <p:spPr>
          <a:xfrm>
            <a:off x="10690318" y="476631"/>
            <a:ext cx="1134085" cy="28460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D55C98A-1D05-4FA5-9EF0-8C0C7ADA09BA}"/>
              </a:ext>
            </a:extLst>
          </p:cNvPr>
          <p:cNvSpPr txBox="1"/>
          <p:nvPr/>
        </p:nvSpPr>
        <p:spPr>
          <a:xfrm>
            <a:off x="537998" y="582528"/>
            <a:ext cx="65651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구현 기능 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진행상황 소개 </a:t>
            </a:r>
            <a:r>
              <a:rPr lang="en-US" altLang="ko-KR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rgbClr val="AD563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데모 영상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기대 효과 및 개선사항 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</a:t>
            </a:r>
            <a:endParaRPr lang="ko-KR" altLang="en-US" sz="1400" dirty="0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74258D47-3B32-8048-885E-4643F11209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662" y="1293251"/>
            <a:ext cx="7926281" cy="5029088"/>
          </a:xfrm>
          <a:prstGeom prst="rect">
            <a:avLst/>
          </a:prstGeom>
        </p:spPr>
      </p:pic>
      <p:pic>
        <p:nvPicPr>
          <p:cNvPr id="7" name="그림 6" descr="점수판이(가) 표시된 사진&#10;&#10;자동 생성된 설명">
            <a:extLst>
              <a:ext uri="{FF2B5EF4-FFF2-40B4-BE49-F238E27FC236}">
                <a16:creationId xmlns:a16="http://schemas.microsoft.com/office/drawing/2014/main" id="{47611F6C-AD22-9245-B8D1-AD86E2751E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20" y="1128836"/>
            <a:ext cx="8386763" cy="5541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961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5"/>
          <p:cNvSpPr/>
          <p:nvPr/>
        </p:nvSpPr>
        <p:spPr>
          <a:xfrm>
            <a:off x="140482" y="343997"/>
            <a:ext cx="11931468" cy="6397625"/>
          </a:xfrm>
          <a:custGeom>
            <a:avLst/>
            <a:gdLst/>
            <a:ahLst/>
            <a:cxnLst/>
            <a:rect l="l" t="t" r="r" b="b"/>
            <a:pathLst>
              <a:path w="8949055" h="6397625">
                <a:moveTo>
                  <a:pt x="0" y="6397371"/>
                </a:moveTo>
                <a:lnTo>
                  <a:pt x="8948928" y="6397371"/>
                </a:lnTo>
                <a:lnTo>
                  <a:pt x="8948928" y="0"/>
                </a:lnTo>
                <a:lnTo>
                  <a:pt x="0" y="0"/>
                </a:lnTo>
                <a:lnTo>
                  <a:pt x="0" y="639737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29"/>
          <p:cNvSpPr/>
          <p:nvPr/>
        </p:nvSpPr>
        <p:spPr>
          <a:xfrm>
            <a:off x="10690318" y="476631"/>
            <a:ext cx="1134085" cy="28460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TextBox 12"/>
          <p:cNvSpPr txBox="1"/>
          <p:nvPr/>
        </p:nvSpPr>
        <p:spPr>
          <a:xfrm>
            <a:off x="537998" y="582528"/>
            <a:ext cx="65651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구현 기능 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진행상황 소개 </a:t>
            </a:r>
            <a:r>
              <a:rPr lang="en-US" altLang="ko-KR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rgbClr val="AD563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데모 영상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기대 효과 및 개선사항 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</a:t>
            </a:r>
            <a:endParaRPr lang="ko-KR" altLang="en-US" sz="1400" dirty="0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녹화영상-윈도우">
            <a:hlinkClick r:id="" action="ppaction://media"/>
            <a:extLst>
              <a:ext uri="{FF2B5EF4-FFF2-40B4-BE49-F238E27FC236}">
                <a16:creationId xmlns:a16="http://schemas.microsoft.com/office/drawing/2014/main" id="{50EC4454-1C5E-4059-B3BF-C49216CA77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24344" t="12179" r="23952" b="14966"/>
          <a:stretch/>
        </p:blipFill>
        <p:spPr>
          <a:xfrm>
            <a:off x="1892595" y="1539433"/>
            <a:ext cx="7942521" cy="4736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55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71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5"/>
          <p:cNvSpPr/>
          <p:nvPr/>
        </p:nvSpPr>
        <p:spPr>
          <a:xfrm>
            <a:off x="140482" y="343997"/>
            <a:ext cx="11931468" cy="6397625"/>
          </a:xfrm>
          <a:custGeom>
            <a:avLst/>
            <a:gdLst/>
            <a:ahLst/>
            <a:cxnLst/>
            <a:rect l="l" t="t" r="r" b="b"/>
            <a:pathLst>
              <a:path w="8949055" h="6397625">
                <a:moveTo>
                  <a:pt x="0" y="6397371"/>
                </a:moveTo>
                <a:lnTo>
                  <a:pt x="8948928" y="6397371"/>
                </a:lnTo>
                <a:lnTo>
                  <a:pt x="8948928" y="0"/>
                </a:lnTo>
                <a:lnTo>
                  <a:pt x="0" y="0"/>
                </a:lnTo>
                <a:lnTo>
                  <a:pt x="0" y="639737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29"/>
          <p:cNvSpPr/>
          <p:nvPr/>
        </p:nvSpPr>
        <p:spPr>
          <a:xfrm>
            <a:off x="10690318" y="476631"/>
            <a:ext cx="1134085" cy="28460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10"/>
          <p:cNvSpPr/>
          <p:nvPr/>
        </p:nvSpPr>
        <p:spPr>
          <a:xfrm>
            <a:off x="335348" y="1400467"/>
            <a:ext cx="11520009" cy="0"/>
          </a:xfrm>
          <a:custGeom>
            <a:avLst/>
            <a:gdLst/>
            <a:ahLst/>
            <a:cxnLst/>
            <a:rect l="l" t="t" r="r" b="b"/>
            <a:pathLst>
              <a:path w="8640445">
                <a:moveTo>
                  <a:pt x="0" y="0"/>
                </a:moveTo>
                <a:lnTo>
                  <a:pt x="8639937" y="0"/>
                </a:lnTo>
              </a:path>
            </a:pathLst>
          </a:custGeom>
          <a:ln w="14400">
            <a:solidFill>
              <a:schemeClr val="bg2">
                <a:lumMod val="50000"/>
              </a:scheme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35348" y="476631"/>
            <a:ext cx="22428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CONTENTS</a:t>
            </a:r>
            <a:endParaRPr lang="ko-KR" altLang="en-US" sz="28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35348" y="975851"/>
            <a:ext cx="29502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OSSP 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조 최종발표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542D637-4D94-4EEA-93EA-6A0EB4C3AA85}"/>
              </a:ext>
            </a:extLst>
          </p:cNvPr>
          <p:cNvSpPr/>
          <p:nvPr/>
        </p:nvSpPr>
        <p:spPr>
          <a:xfrm>
            <a:off x="3383113" y="5272389"/>
            <a:ext cx="4839426" cy="686032"/>
          </a:xfrm>
          <a:prstGeom prst="rect">
            <a:avLst/>
          </a:prstGeom>
          <a:solidFill>
            <a:srgbClr val="4736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1747B0-7900-4911-B943-E5465D970362}"/>
              </a:ext>
            </a:extLst>
          </p:cNvPr>
          <p:cNvSpPr txBox="1"/>
          <p:nvPr/>
        </p:nvSpPr>
        <p:spPr>
          <a:xfrm>
            <a:off x="3401325" y="2090579"/>
            <a:ext cx="5811228" cy="4021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01. 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  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02. 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진행상황 소개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03. 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데모 영상</a:t>
            </a:r>
            <a:endParaRPr lang="en-US" altLang="ko-KR" sz="32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04. </a:t>
            </a:r>
            <a:r>
              <a:rPr lang="ko-KR" altLang="en-US" sz="3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기대 효과 및 개선사항</a:t>
            </a:r>
          </a:p>
        </p:txBody>
      </p:sp>
    </p:spTree>
    <p:extLst>
      <p:ext uri="{BB962C8B-B14F-4D97-AF65-F5344CB8AC3E}">
        <p14:creationId xmlns:p14="http://schemas.microsoft.com/office/powerpoint/2010/main" val="15095210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5"/>
          <p:cNvSpPr/>
          <p:nvPr/>
        </p:nvSpPr>
        <p:spPr>
          <a:xfrm>
            <a:off x="140482" y="343997"/>
            <a:ext cx="11931468" cy="6397625"/>
          </a:xfrm>
          <a:custGeom>
            <a:avLst/>
            <a:gdLst/>
            <a:ahLst/>
            <a:cxnLst/>
            <a:rect l="l" t="t" r="r" b="b"/>
            <a:pathLst>
              <a:path w="8949055" h="6397625">
                <a:moveTo>
                  <a:pt x="0" y="6397371"/>
                </a:moveTo>
                <a:lnTo>
                  <a:pt x="8948928" y="6397371"/>
                </a:lnTo>
                <a:lnTo>
                  <a:pt x="8948928" y="0"/>
                </a:lnTo>
                <a:lnTo>
                  <a:pt x="0" y="0"/>
                </a:lnTo>
                <a:lnTo>
                  <a:pt x="0" y="6397371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29"/>
          <p:cNvSpPr/>
          <p:nvPr/>
        </p:nvSpPr>
        <p:spPr>
          <a:xfrm>
            <a:off x="10690318" y="476631"/>
            <a:ext cx="1134085" cy="28460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551853" y="1011381"/>
            <a:ext cx="41862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ko-KR" altLang="en-US"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기대 효과 및 개선 사항</a:t>
            </a:r>
            <a:endParaRPr lang="ko-KR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440964" y="2500634"/>
            <a:ext cx="221672" cy="221672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6496935" y="2500634"/>
            <a:ext cx="269748" cy="179154"/>
            <a:chOff x="1555882" y="2348235"/>
            <a:chExt cx="269748" cy="179154"/>
          </a:xfrm>
        </p:grpSpPr>
        <p:cxnSp>
          <p:nvCxnSpPr>
            <p:cNvPr id="9" name="직선 연결선 8"/>
            <p:cNvCxnSpPr/>
            <p:nvPr/>
          </p:nvCxnSpPr>
          <p:spPr>
            <a:xfrm>
              <a:off x="1555882" y="2459071"/>
              <a:ext cx="91505" cy="68317"/>
            </a:xfrm>
            <a:prstGeom prst="line">
              <a:avLst/>
            </a:prstGeom>
            <a:ln w="444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 flipV="1">
              <a:off x="1622519" y="2348235"/>
              <a:ext cx="203111" cy="179154"/>
            </a:xfrm>
            <a:prstGeom prst="line">
              <a:avLst/>
            </a:prstGeom>
            <a:ln w="444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/>
          <p:cNvSpPr txBox="1"/>
          <p:nvPr/>
        </p:nvSpPr>
        <p:spPr>
          <a:xfrm>
            <a:off x="7037268" y="2429769"/>
            <a:ext cx="72634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인 화면을 </a:t>
            </a:r>
            <a:r>
              <a:rPr lang="en-US" altLang="ko-KR" dirty="0"/>
              <a:t>2</a:t>
            </a:r>
            <a:r>
              <a:rPr lang="ko-KR" altLang="en-US" dirty="0"/>
              <a:t>인으로 바꾼 케이스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TCP, </a:t>
            </a:r>
            <a:r>
              <a:rPr lang="ko-KR" altLang="en-US" dirty="0"/>
              <a:t>멀티 쓰레드 방식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자바 라이브러리에 익숙하지 않은 초보자들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6440964" y="4381938"/>
            <a:ext cx="221672" cy="221672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9" name="그룹 18"/>
          <p:cNvGrpSpPr/>
          <p:nvPr/>
        </p:nvGrpSpPr>
        <p:grpSpPr>
          <a:xfrm>
            <a:off x="6496935" y="4381938"/>
            <a:ext cx="269748" cy="179154"/>
            <a:chOff x="1555882" y="4055914"/>
            <a:chExt cx="269748" cy="179154"/>
          </a:xfrm>
        </p:grpSpPr>
        <p:cxnSp>
          <p:nvCxnSpPr>
            <p:cNvPr id="15" name="직선 연결선 14"/>
            <p:cNvCxnSpPr/>
            <p:nvPr/>
          </p:nvCxnSpPr>
          <p:spPr>
            <a:xfrm>
              <a:off x="1555882" y="4166750"/>
              <a:ext cx="91505" cy="68317"/>
            </a:xfrm>
            <a:prstGeom prst="line">
              <a:avLst/>
            </a:prstGeom>
            <a:ln w="444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 flipV="1">
              <a:off x="1622519" y="4055914"/>
              <a:ext cx="203111" cy="179154"/>
            </a:xfrm>
            <a:prstGeom prst="line">
              <a:avLst/>
            </a:prstGeom>
            <a:ln w="444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/>
          <p:cNvSpPr txBox="1"/>
          <p:nvPr/>
        </p:nvSpPr>
        <p:spPr>
          <a:xfrm>
            <a:off x="7037268" y="4313591"/>
            <a:ext cx="53656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배경으로 영상을 사용할 수는 없을까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블록이 지워질 때</a:t>
            </a:r>
            <a:r>
              <a:rPr lang="en-US" altLang="ko-KR" dirty="0"/>
              <a:t>, </a:t>
            </a:r>
            <a:r>
              <a:rPr lang="ko-KR" altLang="en-US" dirty="0"/>
              <a:t>효과 발생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블록이 떨어질 때</a:t>
            </a:r>
            <a:r>
              <a:rPr lang="en-US" altLang="ko-KR" dirty="0"/>
              <a:t>, </a:t>
            </a:r>
            <a:r>
              <a:rPr lang="ko-KR" altLang="en-US" dirty="0"/>
              <a:t>화면 상에 이미지 출력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D55C98A-1D05-4FA5-9EF0-8C0C7ADA09BA}"/>
              </a:ext>
            </a:extLst>
          </p:cNvPr>
          <p:cNvSpPr txBox="1"/>
          <p:nvPr/>
        </p:nvSpPr>
        <p:spPr>
          <a:xfrm>
            <a:off x="537998" y="582528"/>
            <a:ext cx="65651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구현 기능 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진행상황 소개 </a:t>
            </a:r>
            <a:r>
              <a:rPr lang="en-US" altLang="ko-KR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데모 영상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rgbClr val="AD563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기대 효과 및 개선사항 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</a:t>
            </a:r>
            <a:endParaRPr lang="ko-KR" altLang="en-US" sz="1400" dirty="0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2F21E73-61EA-42A8-9C6D-2741E8758A40}"/>
              </a:ext>
            </a:extLst>
          </p:cNvPr>
          <p:cNvSpPr txBox="1"/>
          <p:nvPr/>
        </p:nvSpPr>
        <p:spPr>
          <a:xfrm>
            <a:off x="1209903" y="2346670"/>
            <a:ext cx="595748" cy="523220"/>
          </a:xfrm>
          <a:prstGeom prst="rect">
            <a:avLst/>
          </a:prstGeom>
          <a:solidFill>
            <a:srgbClr val="420009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</a:t>
            </a:r>
            <a:endParaRPr lang="ko-KR" altLang="en-US" sz="28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DA0A4B-0F8A-4086-9A41-CF8BCD7E7A8E}"/>
              </a:ext>
            </a:extLst>
          </p:cNvPr>
          <p:cNvSpPr txBox="1"/>
          <p:nvPr/>
        </p:nvSpPr>
        <p:spPr>
          <a:xfrm>
            <a:off x="2115962" y="2346669"/>
            <a:ext cx="2504507" cy="815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ko-KR" altLang="en-US" b="1" dirty="0"/>
              <a:t>오픈소스</a:t>
            </a:r>
            <a:endParaRPr lang="en-US" altLang="ko-KR" b="1" dirty="0"/>
          </a:p>
          <a:p>
            <a:pPr>
              <a:lnSpc>
                <a:spcPts val="3000"/>
              </a:lnSpc>
            </a:pPr>
            <a:r>
              <a:rPr lang="ko-KR" altLang="en-US" b="1" dirty="0"/>
              <a:t>소프트웨어 학습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7099E88-89C4-46BC-AC5F-82337DC5875E}"/>
              </a:ext>
            </a:extLst>
          </p:cNvPr>
          <p:cNvSpPr txBox="1"/>
          <p:nvPr/>
        </p:nvSpPr>
        <p:spPr>
          <a:xfrm>
            <a:off x="2073352" y="4297890"/>
            <a:ext cx="2664763" cy="431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ko-KR" altLang="en-US" b="1" dirty="0"/>
              <a:t>개선사항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C5671A4-1631-4BA6-B26F-52D464816310}"/>
              </a:ext>
            </a:extLst>
          </p:cNvPr>
          <p:cNvSpPr txBox="1"/>
          <p:nvPr/>
        </p:nvSpPr>
        <p:spPr>
          <a:xfrm>
            <a:off x="1209903" y="4247688"/>
            <a:ext cx="595748" cy="523220"/>
          </a:xfrm>
          <a:prstGeom prst="rect">
            <a:avLst/>
          </a:prstGeom>
          <a:solidFill>
            <a:srgbClr val="420009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endParaRPr lang="ko-KR" altLang="en-US" sz="28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026" name="Picture 2" descr="í¨ê³¼ìì ëí ì´ë¯¸ì§ ê²ìê²°ê³¼">
            <a:extLst>
              <a:ext uri="{FF2B5EF4-FFF2-40B4-BE49-F238E27FC236}">
                <a16:creationId xmlns:a16="http://schemas.microsoft.com/office/drawing/2014/main" id="{64B4898D-8514-4C5A-932C-84F910131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2029" y="4911402"/>
            <a:ext cx="1969771" cy="1477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0474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5"/>
          <p:cNvSpPr/>
          <p:nvPr/>
        </p:nvSpPr>
        <p:spPr>
          <a:xfrm>
            <a:off x="140482" y="329709"/>
            <a:ext cx="11931468" cy="6397625"/>
          </a:xfrm>
          <a:custGeom>
            <a:avLst/>
            <a:gdLst/>
            <a:ahLst/>
            <a:cxnLst/>
            <a:rect l="l" t="t" r="r" b="b"/>
            <a:pathLst>
              <a:path w="8949055" h="6397625">
                <a:moveTo>
                  <a:pt x="0" y="6397371"/>
                </a:moveTo>
                <a:lnTo>
                  <a:pt x="8948928" y="6397371"/>
                </a:lnTo>
                <a:lnTo>
                  <a:pt x="8948928" y="0"/>
                </a:lnTo>
                <a:lnTo>
                  <a:pt x="0" y="0"/>
                </a:lnTo>
                <a:lnTo>
                  <a:pt x="0" y="6397371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29"/>
          <p:cNvSpPr/>
          <p:nvPr/>
        </p:nvSpPr>
        <p:spPr>
          <a:xfrm>
            <a:off x="10690318" y="476631"/>
            <a:ext cx="1134085" cy="28460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551853" y="1011381"/>
            <a:ext cx="41862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마지막으로</a:t>
            </a:r>
            <a:r>
              <a:rPr lang="en-US" altLang="ko-K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</a:t>
            </a:r>
            <a:endParaRPr lang="ko-KR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D55C98A-1D05-4FA5-9EF0-8C0C7ADA09BA}"/>
              </a:ext>
            </a:extLst>
          </p:cNvPr>
          <p:cNvSpPr txBox="1"/>
          <p:nvPr/>
        </p:nvSpPr>
        <p:spPr>
          <a:xfrm>
            <a:off x="537998" y="582528"/>
            <a:ext cx="65651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구현 기능 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진행상황 소개 </a:t>
            </a:r>
            <a:r>
              <a:rPr lang="en-US" altLang="ko-KR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데모 영상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기대 효과 및 개선사항 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</a:t>
            </a:r>
            <a:r>
              <a:rPr lang="ko-KR" altLang="en-US" sz="1400" dirty="0">
                <a:solidFill>
                  <a:srgbClr val="AD563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마지막으로 </a:t>
            </a:r>
            <a:r>
              <a:rPr lang="en-US" altLang="ko-KR" sz="1400" dirty="0">
                <a:solidFill>
                  <a:srgbClr val="AD563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…</a:t>
            </a:r>
            <a:r>
              <a:rPr lang="ko-KR" altLang="en-US" sz="1400" dirty="0">
                <a:solidFill>
                  <a:srgbClr val="AD563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</a:t>
            </a:r>
            <a:endParaRPr lang="ko-KR" altLang="en-US" sz="1400" dirty="0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12DD5C-1FC2-3344-853F-711CD863DE03}"/>
              </a:ext>
            </a:extLst>
          </p:cNvPr>
          <p:cNvSpPr txBox="1"/>
          <p:nvPr/>
        </p:nvSpPr>
        <p:spPr>
          <a:xfrm>
            <a:off x="13086608" y="-14250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pic>
        <p:nvPicPr>
          <p:cNvPr id="13" name="그림 12" descr="스크린샷이(가) 표시된 사진&#10;&#10;자동 생성된 설명">
            <a:extLst>
              <a:ext uri="{FF2B5EF4-FFF2-40B4-BE49-F238E27FC236}">
                <a16:creationId xmlns:a16="http://schemas.microsoft.com/office/drawing/2014/main" id="{AA8811D8-0090-354E-85DA-A6FCD1303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534601"/>
            <a:ext cx="9448800" cy="5003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632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5"/>
          <p:cNvSpPr/>
          <p:nvPr/>
        </p:nvSpPr>
        <p:spPr>
          <a:xfrm>
            <a:off x="140482" y="343997"/>
            <a:ext cx="11931468" cy="6397625"/>
          </a:xfrm>
          <a:custGeom>
            <a:avLst/>
            <a:gdLst/>
            <a:ahLst/>
            <a:cxnLst/>
            <a:rect l="l" t="t" r="r" b="b"/>
            <a:pathLst>
              <a:path w="8949055" h="6397625">
                <a:moveTo>
                  <a:pt x="0" y="6397371"/>
                </a:moveTo>
                <a:lnTo>
                  <a:pt x="8948928" y="6397371"/>
                </a:lnTo>
                <a:lnTo>
                  <a:pt x="8948928" y="0"/>
                </a:lnTo>
                <a:lnTo>
                  <a:pt x="0" y="0"/>
                </a:lnTo>
                <a:lnTo>
                  <a:pt x="0" y="639737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29"/>
          <p:cNvSpPr/>
          <p:nvPr/>
        </p:nvSpPr>
        <p:spPr>
          <a:xfrm>
            <a:off x="10690318" y="476631"/>
            <a:ext cx="1134085" cy="28460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3984171" y="921752"/>
            <a:ext cx="4223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[ 2019-1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</a:rPr>
              <a:t>학기 동국대학교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OSSP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]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33128" y="1420459"/>
            <a:ext cx="47461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734F43"/>
                </a:solidFill>
              </a:rPr>
              <a:t>4</a:t>
            </a:r>
            <a:r>
              <a:rPr lang="ko-KR" altLang="en-US" sz="2800" b="1" dirty="0">
                <a:solidFill>
                  <a:srgbClr val="734F43"/>
                </a:solidFill>
              </a:rPr>
              <a:t>조 </a:t>
            </a:r>
            <a:r>
              <a:rPr lang="ko-KR" altLang="en-US" sz="2800" b="1" dirty="0" err="1"/>
              <a:t>테트리스</a:t>
            </a:r>
            <a:r>
              <a:rPr lang="ko-KR" altLang="en-US" sz="2800" b="1" dirty="0"/>
              <a:t> 최종발표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32474" y="2011795"/>
            <a:ext cx="454748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600" b="1" dirty="0">
                <a:solidFill>
                  <a:srgbClr val="47362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Q&amp;A</a:t>
            </a:r>
            <a:endParaRPr lang="ko-KR" altLang="en-US" sz="16600" b="1" dirty="0">
              <a:solidFill>
                <a:srgbClr val="47362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286291" y="5036870"/>
            <a:ext cx="16398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|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</a:rPr>
              <a:t>김민환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| </a:t>
            </a:r>
            <a:r>
              <a:rPr lang="ko-KR" altLang="en-US" sz="1400" dirty="0" err="1">
                <a:solidFill>
                  <a:schemeClr val="bg1">
                    <a:lumMod val="50000"/>
                  </a:schemeClr>
                </a:solidFill>
              </a:rPr>
              <a:t>홍영준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|</a:t>
            </a:r>
          </a:p>
        </p:txBody>
      </p:sp>
    </p:spTree>
    <p:extLst>
      <p:ext uri="{BB962C8B-B14F-4D97-AF65-F5344CB8AC3E}">
        <p14:creationId xmlns:p14="http://schemas.microsoft.com/office/powerpoint/2010/main" val="674040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5"/>
          <p:cNvSpPr/>
          <p:nvPr/>
        </p:nvSpPr>
        <p:spPr>
          <a:xfrm>
            <a:off x="130266" y="437735"/>
            <a:ext cx="11931468" cy="6397625"/>
          </a:xfrm>
          <a:custGeom>
            <a:avLst/>
            <a:gdLst/>
            <a:ahLst/>
            <a:cxnLst/>
            <a:rect l="l" t="t" r="r" b="b"/>
            <a:pathLst>
              <a:path w="8949055" h="6397625">
                <a:moveTo>
                  <a:pt x="0" y="6397371"/>
                </a:moveTo>
                <a:lnTo>
                  <a:pt x="8948928" y="6397371"/>
                </a:lnTo>
                <a:lnTo>
                  <a:pt x="8948928" y="0"/>
                </a:lnTo>
                <a:lnTo>
                  <a:pt x="0" y="0"/>
                </a:lnTo>
                <a:lnTo>
                  <a:pt x="0" y="639737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29"/>
          <p:cNvSpPr/>
          <p:nvPr/>
        </p:nvSpPr>
        <p:spPr>
          <a:xfrm>
            <a:off x="10690318" y="476631"/>
            <a:ext cx="1134085" cy="28460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TextBox 14"/>
          <p:cNvSpPr txBox="1"/>
          <p:nvPr/>
        </p:nvSpPr>
        <p:spPr>
          <a:xfrm>
            <a:off x="905915" y="481714"/>
            <a:ext cx="56715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/>
              <a:t>[ CONTENTS ]</a:t>
            </a:r>
            <a:endParaRPr lang="ko-KR" altLang="en-US" sz="3600" b="1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D8981CA-39E4-44CC-A0F0-2DF37CC15601}"/>
              </a:ext>
            </a:extLst>
          </p:cNvPr>
          <p:cNvGrpSpPr/>
          <p:nvPr/>
        </p:nvGrpSpPr>
        <p:grpSpPr>
          <a:xfrm>
            <a:off x="949124" y="1513762"/>
            <a:ext cx="4813725" cy="1861950"/>
            <a:chOff x="494255" y="616747"/>
            <a:chExt cx="4813725" cy="1861950"/>
          </a:xfrm>
        </p:grpSpPr>
        <p:sp>
          <p:nvSpPr>
            <p:cNvPr id="13" name="object 10">
              <a:extLst>
                <a:ext uri="{FF2B5EF4-FFF2-40B4-BE49-F238E27FC236}">
                  <a16:creationId xmlns:a16="http://schemas.microsoft.com/office/drawing/2014/main" id="{478EA378-DBC0-4362-AAC8-2985642F67F2}"/>
                </a:ext>
              </a:extLst>
            </p:cNvPr>
            <p:cNvSpPr/>
            <p:nvPr/>
          </p:nvSpPr>
          <p:spPr>
            <a:xfrm flipV="1">
              <a:off x="494255" y="1159725"/>
              <a:ext cx="4705814" cy="152686"/>
            </a:xfrm>
            <a:custGeom>
              <a:avLst/>
              <a:gdLst/>
              <a:ahLst/>
              <a:cxnLst/>
              <a:rect l="l" t="t" r="r" b="b"/>
              <a:pathLst>
                <a:path w="8640445">
                  <a:moveTo>
                    <a:pt x="0" y="0"/>
                  </a:moveTo>
                  <a:lnTo>
                    <a:pt x="8639937" y="0"/>
                  </a:lnTo>
                </a:path>
              </a:pathLst>
            </a:custGeom>
            <a:ln w="28575">
              <a:solidFill>
                <a:schemeClr val="bg2">
                  <a:lumMod val="50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DD860-BD02-43B4-9E66-049739C79753}"/>
                </a:ext>
              </a:extLst>
            </p:cNvPr>
            <p:cNvSpPr txBox="1"/>
            <p:nvPr/>
          </p:nvSpPr>
          <p:spPr>
            <a:xfrm>
              <a:off x="494255" y="616747"/>
              <a:ext cx="53165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b="1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1</a:t>
              </a:r>
              <a:endParaRPr lang="ko-KR" altLang="en-US" sz="44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43D2A6A2-58AC-4F4A-8933-E3EE3EF24521}"/>
                </a:ext>
              </a:extLst>
            </p:cNvPr>
            <p:cNvSpPr/>
            <p:nvPr/>
          </p:nvSpPr>
          <p:spPr>
            <a:xfrm>
              <a:off x="1014758" y="735980"/>
              <a:ext cx="312234" cy="457198"/>
            </a:xfrm>
            <a:prstGeom prst="rect">
              <a:avLst/>
            </a:prstGeom>
            <a:solidFill>
              <a:srgbClr val="47362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A518994-F57C-4ECD-BED9-67D9681D2BCF}"/>
                </a:ext>
              </a:extLst>
            </p:cNvPr>
            <p:cNvSpPr txBox="1"/>
            <p:nvPr/>
          </p:nvSpPr>
          <p:spPr>
            <a:xfrm>
              <a:off x="959002" y="903250"/>
              <a:ext cx="5316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st</a:t>
              </a:r>
              <a:endParaRPr lang="ko-KR" altLang="en-US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5FC6E70-D107-4C88-B18E-4B0799A314BF}"/>
                </a:ext>
              </a:extLst>
            </p:cNvPr>
            <p:cNvSpPr txBox="1"/>
            <p:nvPr/>
          </p:nvSpPr>
          <p:spPr>
            <a:xfrm>
              <a:off x="1702540" y="702527"/>
              <a:ext cx="28694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구현 기능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FC46138-B2AD-475C-8A54-21F4F960F9FF}"/>
                </a:ext>
              </a:extLst>
            </p:cNvPr>
            <p:cNvSpPr txBox="1"/>
            <p:nvPr/>
          </p:nvSpPr>
          <p:spPr>
            <a:xfrm>
              <a:off x="602166" y="1616923"/>
              <a:ext cx="4705814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lnSpc>
                  <a:spcPts val="3000"/>
                </a:lnSpc>
                <a:buAutoNum type="arabicParenR"/>
              </a:pPr>
              <a:r>
                <a:rPr lang="ko-KR" altLang="en-US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제안서 기능 소개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 marL="457200" indent="-457200">
                <a:lnSpc>
                  <a:spcPts val="3000"/>
                </a:lnSpc>
                <a:buAutoNum type="arabicParenR"/>
              </a:pPr>
              <a:r>
                <a:rPr lang="ko-KR" altLang="en-US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추가 기능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7761DA3-A48A-4788-AA2A-9E7744483ACA}"/>
              </a:ext>
            </a:extLst>
          </p:cNvPr>
          <p:cNvGrpSpPr/>
          <p:nvPr/>
        </p:nvGrpSpPr>
        <p:grpSpPr>
          <a:xfrm>
            <a:off x="949123" y="4096650"/>
            <a:ext cx="4813725" cy="1861950"/>
            <a:chOff x="494255" y="616747"/>
            <a:chExt cx="4813725" cy="1861950"/>
          </a:xfrm>
        </p:grpSpPr>
        <p:sp>
          <p:nvSpPr>
            <p:cNvPr id="23" name="object 10">
              <a:extLst>
                <a:ext uri="{FF2B5EF4-FFF2-40B4-BE49-F238E27FC236}">
                  <a16:creationId xmlns:a16="http://schemas.microsoft.com/office/drawing/2014/main" id="{227CC408-9691-4AC8-8DAD-2893B84DB04C}"/>
                </a:ext>
              </a:extLst>
            </p:cNvPr>
            <p:cNvSpPr/>
            <p:nvPr/>
          </p:nvSpPr>
          <p:spPr>
            <a:xfrm flipV="1">
              <a:off x="494256" y="1159724"/>
              <a:ext cx="4705814" cy="112857"/>
            </a:xfrm>
            <a:custGeom>
              <a:avLst/>
              <a:gdLst/>
              <a:ahLst/>
              <a:cxnLst/>
              <a:rect l="l" t="t" r="r" b="b"/>
              <a:pathLst>
                <a:path w="8640445">
                  <a:moveTo>
                    <a:pt x="0" y="0"/>
                  </a:moveTo>
                  <a:lnTo>
                    <a:pt x="8639937" y="0"/>
                  </a:lnTo>
                </a:path>
              </a:pathLst>
            </a:custGeom>
            <a:ln w="28575">
              <a:solidFill>
                <a:schemeClr val="bg2">
                  <a:lumMod val="50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A51904C-2C33-4CF0-A307-698E68C78B03}"/>
                </a:ext>
              </a:extLst>
            </p:cNvPr>
            <p:cNvSpPr txBox="1"/>
            <p:nvPr/>
          </p:nvSpPr>
          <p:spPr>
            <a:xfrm>
              <a:off x="494255" y="616747"/>
              <a:ext cx="53165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b="1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3</a:t>
              </a:r>
              <a:endParaRPr lang="ko-KR" altLang="en-US" sz="44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C13E6E0-51F8-4D80-A84A-57838D5CD1AC}"/>
                </a:ext>
              </a:extLst>
            </p:cNvPr>
            <p:cNvSpPr/>
            <p:nvPr/>
          </p:nvSpPr>
          <p:spPr>
            <a:xfrm>
              <a:off x="1014758" y="735980"/>
              <a:ext cx="312234" cy="457198"/>
            </a:xfrm>
            <a:prstGeom prst="rect">
              <a:avLst/>
            </a:prstGeom>
            <a:solidFill>
              <a:srgbClr val="47362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B27FE0B-FB02-41B0-BA7C-8B5E87301804}"/>
                </a:ext>
              </a:extLst>
            </p:cNvPr>
            <p:cNvSpPr txBox="1"/>
            <p:nvPr/>
          </p:nvSpPr>
          <p:spPr>
            <a:xfrm>
              <a:off x="959002" y="903250"/>
              <a:ext cx="5316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rd</a:t>
              </a:r>
              <a:endParaRPr lang="ko-KR" altLang="en-US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964C2C2-857C-4046-B109-A0A8FAB034C2}"/>
                </a:ext>
              </a:extLst>
            </p:cNvPr>
            <p:cNvSpPr txBox="1"/>
            <p:nvPr/>
          </p:nvSpPr>
          <p:spPr>
            <a:xfrm>
              <a:off x="1702540" y="702969"/>
              <a:ext cx="360544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데모 영상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A7A9129-4E4F-4047-AD79-B6F86625CB2D}"/>
                </a:ext>
              </a:extLst>
            </p:cNvPr>
            <p:cNvSpPr txBox="1"/>
            <p:nvPr/>
          </p:nvSpPr>
          <p:spPr>
            <a:xfrm>
              <a:off x="602166" y="1616923"/>
              <a:ext cx="4705814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lnSpc>
                  <a:spcPts val="3000"/>
                </a:lnSpc>
                <a:buAutoNum type="arabicParenR"/>
              </a:pPr>
              <a:r>
                <a:rPr lang="ko-KR" altLang="en-US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데모 영상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ts val="3000"/>
                </a:lnSpc>
              </a:pP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E6B8F722-7402-4BEE-A109-07458C6C913B}"/>
              </a:ext>
            </a:extLst>
          </p:cNvPr>
          <p:cNvGrpSpPr/>
          <p:nvPr/>
        </p:nvGrpSpPr>
        <p:grpSpPr>
          <a:xfrm>
            <a:off x="6162448" y="1515045"/>
            <a:ext cx="4813725" cy="2246671"/>
            <a:chOff x="494255" y="616747"/>
            <a:chExt cx="4813725" cy="2246671"/>
          </a:xfrm>
        </p:grpSpPr>
        <p:sp>
          <p:nvSpPr>
            <p:cNvPr id="30" name="object 10">
              <a:extLst>
                <a:ext uri="{FF2B5EF4-FFF2-40B4-BE49-F238E27FC236}">
                  <a16:creationId xmlns:a16="http://schemas.microsoft.com/office/drawing/2014/main" id="{380B1782-60FC-4F8D-B8AB-1C2E826420C4}"/>
                </a:ext>
              </a:extLst>
            </p:cNvPr>
            <p:cNvSpPr/>
            <p:nvPr/>
          </p:nvSpPr>
          <p:spPr>
            <a:xfrm flipV="1">
              <a:off x="494255" y="1159725"/>
              <a:ext cx="4705815" cy="147332"/>
            </a:xfrm>
            <a:custGeom>
              <a:avLst/>
              <a:gdLst/>
              <a:ahLst/>
              <a:cxnLst/>
              <a:rect l="l" t="t" r="r" b="b"/>
              <a:pathLst>
                <a:path w="8640445">
                  <a:moveTo>
                    <a:pt x="0" y="0"/>
                  </a:moveTo>
                  <a:lnTo>
                    <a:pt x="8639937" y="0"/>
                  </a:lnTo>
                </a:path>
              </a:pathLst>
            </a:custGeom>
            <a:ln w="28575">
              <a:solidFill>
                <a:schemeClr val="bg2">
                  <a:lumMod val="50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922959E-D858-4BCF-B999-458C32D49C13}"/>
                </a:ext>
              </a:extLst>
            </p:cNvPr>
            <p:cNvSpPr txBox="1"/>
            <p:nvPr/>
          </p:nvSpPr>
          <p:spPr>
            <a:xfrm>
              <a:off x="494255" y="616747"/>
              <a:ext cx="53165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b="1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2</a:t>
              </a:r>
              <a:endParaRPr lang="ko-KR" altLang="en-US" sz="44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1F0C5F1-6508-40EE-9C12-232917A2FF8C}"/>
                </a:ext>
              </a:extLst>
            </p:cNvPr>
            <p:cNvSpPr/>
            <p:nvPr/>
          </p:nvSpPr>
          <p:spPr>
            <a:xfrm>
              <a:off x="1014758" y="735980"/>
              <a:ext cx="312234" cy="457198"/>
            </a:xfrm>
            <a:prstGeom prst="rect">
              <a:avLst/>
            </a:prstGeom>
            <a:solidFill>
              <a:srgbClr val="47362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B708054-5F83-42E7-A99D-20931BC98243}"/>
                </a:ext>
              </a:extLst>
            </p:cNvPr>
            <p:cNvSpPr txBox="1"/>
            <p:nvPr/>
          </p:nvSpPr>
          <p:spPr>
            <a:xfrm>
              <a:off x="959002" y="903250"/>
              <a:ext cx="5316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nd</a:t>
              </a:r>
              <a:endParaRPr lang="ko-KR" altLang="en-US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3EF32FB-A01B-4C9C-8782-EABF6BF23511}"/>
                </a:ext>
              </a:extLst>
            </p:cNvPr>
            <p:cNvSpPr txBox="1"/>
            <p:nvPr/>
          </p:nvSpPr>
          <p:spPr>
            <a:xfrm>
              <a:off x="1702540" y="702969"/>
              <a:ext cx="28694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진행상황 소개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F393857-2196-4942-90D2-5C83A163AF31}"/>
                </a:ext>
              </a:extLst>
            </p:cNvPr>
            <p:cNvSpPr txBox="1"/>
            <p:nvPr/>
          </p:nvSpPr>
          <p:spPr>
            <a:xfrm>
              <a:off x="602166" y="1616923"/>
              <a:ext cx="4705814" cy="1246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lnSpc>
                  <a:spcPts val="3000"/>
                </a:lnSpc>
                <a:buAutoNum type="arabicParenR"/>
              </a:pP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6</a:t>
              </a:r>
              <a:r>
                <a:rPr lang="ko-KR" altLang="en-US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차 </a:t>
              </a: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Progress Report</a:t>
              </a:r>
            </a:p>
            <a:p>
              <a:pPr marL="457200" indent="-457200">
                <a:lnSpc>
                  <a:spcPts val="3000"/>
                </a:lnSpc>
                <a:buAutoNum type="arabicParenR"/>
              </a:pP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7</a:t>
              </a:r>
              <a:r>
                <a:rPr lang="ko-KR" altLang="en-US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차 </a:t>
              </a:r>
              <a:r>
                <a:rPr lang="en-US" altLang="ko-KR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Progress Report</a:t>
              </a:r>
            </a:p>
            <a:p>
              <a:pPr marL="457200" indent="-457200">
                <a:lnSpc>
                  <a:spcPts val="3000"/>
                </a:lnSpc>
                <a:buAutoNum type="arabicParenR"/>
              </a:pPr>
              <a:r>
                <a:rPr lang="ko-KR" altLang="en-US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추가 기능 구현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32198709-BA97-4309-8062-618AE23ADEAC}"/>
              </a:ext>
            </a:extLst>
          </p:cNvPr>
          <p:cNvGrpSpPr/>
          <p:nvPr/>
        </p:nvGrpSpPr>
        <p:grpSpPr>
          <a:xfrm>
            <a:off x="6175441" y="4085605"/>
            <a:ext cx="5113881" cy="2246671"/>
            <a:chOff x="494255" y="616747"/>
            <a:chExt cx="5113881" cy="2246671"/>
          </a:xfrm>
        </p:grpSpPr>
        <p:sp>
          <p:nvSpPr>
            <p:cNvPr id="37" name="object 10">
              <a:extLst>
                <a:ext uri="{FF2B5EF4-FFF2-40B4-BE49-F238E27FC236}">
                  <a16:creationId xmlns:a16="http://schemas.microsoft.com/office/drawing/2014/main" id="{9CBA10DC-49E2-4126-9E4F-ABC6D15786F3}"/>
                </a:ext>
              </a:extLst>
            </p:cNvPr>
            <p:cNvSpPr/>
            <p:nvPr/>
          </p:nvSpPr>
          <p:spPr>
            <a:xfrm flipV="1">
              <a:off x="494255" y="1159725"/>
              <a:ext cx="5113881" cy="144000"/>
            </a:xfrm>
            <a:custGeom>
              <a:avLst/>
              <a:gdLst/>
              <a:ahLst/>
              <a:cxnLst/>
              <a:rect l="l" t="t" r="r" b="b"/>
              <a:pathLst>
                <a:path w="8640445">
                  <a:moveTo>
                    <a:pt x="0" y="0"/>
                  </a:moveTo>
                  <a:lnTo>
                    <a:pt x="8639937" y="0"/>
                  </a:lnTo>
                </a:path>
              </a:pathLst>
            </a:custGeom>
            <a:ln w="28575">
              <a:solidFill>
                <a:schemeClr val="bg2">
                  <a:lumMod val="50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CD1D1C8-B99C-488D-A549-5874A05A0E99}"/>
                </a:ext>
              </a:extLst>
            </p:cNvPr>
            <p:cNvSpPr txBox="1"/>
            <p:nvPr/>
          </p:nvSpPr>
          <p:spPr>
            <a:xfrm>
              <a:off x="494255" y="616747"/>
              <a:ext cx="53165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b="1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4</a:t>
              </a:r>
              <a:endParaRPr lang="ko-KR" altLang="en-US" sz="44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12EDD745-CA58-4941-8C85-3BA95FC03301}"/>
                </a:ext>
              </a:extLst>
            </p:cNvPr>
            <p:cNvSpPr/>
            <p:nvPr/>
          </p:nvSpPr>
          <p:spPr>
            <a:xfrm>
              <a:off x="1014758" y="735980"/>
              <a:ext cx="312234" cy="457198"/>
            </a:xfrm>
            <a:prstGeom prst="rect">
              <a:avLst/>
            </a:prstGeom>
            <a:solidFill>
              <a:srgbClr val="47362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73E057F-5346-45F8-9959-9A4C14B73D68}"/>
                </a:ext>
              </a:extLst>
            </p:cNvPr>
            <p:cNvSpPr txBox="1"/>
            <p:nvPr/>
          </p:nvSpPr>
          <p:spPr>
            <a:xfrm>
              <a:off x="959002" y="903250"/>
              <a:ext cx="5316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th</a:t>
              </a:r>
              <a:endParaRPr lang="ko-KR" altLang="en-US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41392EA-02DE-40D2-B59A-00E8B9E9F143}"/>
                </a:ext>
              </a:extLst>
            </p:cNvPr>
            <p:cNvSpPr txBox="1"/>
            <p:nvPr/>
          </p:nvSpPr>
          <p:spPr>
            <a:xfrm>
              <a:off x="1581636" y="702969"/>
              <a:ext cx="382693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기대 효과 및 개선사항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28D8962-E8F0-415B-B4A0-DC3684839BFD}"/>
                </a:ext>
              </a:extLst>
            </p:cNvPr>
            <p:cNvSpPr txBox="1"/>
            <p:nvPr/>
          </p:nvSpPr>
          <p:spPr>
            <a:xfrm>
              <a:off x="602166" y="1616923"/>
              <a:ext cx="4705814" cy="1246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lnSpc>
                  <a:spcPts val="3000"/>
                </a:lnSpc>
                <a:buAutoNum type="arabicParenR"/>
              </a:pPr>
              <a:r>
                <a:rPr lang="ko-KR" altLang="en-US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오픈 소스 소프트웨어 학습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 marL="457200" indent="-457200">
                <a:lnSpc>
                  <a:spcPts val="3000"/>
                </a:lnSpc>
                <a:buAutoNum type="arabicParenR"/>
              </a:pPr>
              <a:r>
                <a:rPr lang="ko-KR" altLang="en-US" sz="2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개선사항</a:t>
              </a: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 marL="457200" indent="-457200">
                <a:lnSpc>
                  <a:spcPts val="3000"/>
                </a:lnSpc>
                <a:buAutoNum type="arabicParenR"/>
              </a:pPr>
              <a:endPara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54771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5"/>
          <p:cNvSpPr/>
          <p:nvPr/>
        </p:nvSpPr>
        <p:spPr>
          <a:xfrm>
            <a:off x="140482" y="343997"/>
            <a:ext cx="11931468" cy="6397625"/>
          </a:xfrm>
          <a:custGeom>
            <a:avLst/>
            <a:gdLst/>
            <a:ahLst/>
            <a:cxnLst/>
            <a:rect l="l" t="t" r="r" b="b"/>
            <a:pathLst>
              <a:path w="8949055" h="6397625">
                <a:moveTo>
                  <a:pt x="0" y="6397371"/>
                </a:moveTo>
                <a:lnTo>
                  <a:pt x="8948928" y="6397371"/>
                </a:lnTo>
                <a:lnTo>
                  <a:pt x="8948928" y="0"/>
                </a:lnTo>
                <a:lnTo>
                  <a:pt x="0" y="0"/>
                </a:lnTo>
                <a:lnTo>
                  <a:pt x="0" y="639737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29"/>
          <p:cNvSpPr/>
          <p:nvPr/>
        </p:nvSpPr>
        <p:spPr>
          <a:xfrm>
            <a:off x="10690318" y="476631"/>
            <a:ext cx="1134085" cy="28460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10"/>
          <p:cNvSpPr/>
          <p:nvPr/>
        </p:nvSpPr>
        <p:spPr>
          <a:xfrm>
            <a:off x="335348" y="1400467"/>
            <a:ext cx="11520009" cy="0"/>
          </a:xfrm>
          <a:custGeom>
            <a:avLst/>
            <a:gdLst/>
            <a:ahLst/>
            <a:cxnLst/>
            <a:rect l="l" t="t" r="r" b="b"/>
            <a:pathLst>
              <a:path w="8640445">
                <a:moveTo>
                  <a:pt x="0" y="0"/>
                </a:moveTo>
                <a:lnTo>
                  <a:pt x="8639937" y="0"/>
                </a:lnTo>
              </a:path>
            </a:pathLst>
          </a:custGeom>
          <a:ln w="14400">
            <a:solidFill>
              <a:schemeClr val="bg2">
                <a:lumMod val="50000"/>
              </a:scheme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35348" y="476631"/>
            <a:ext cx="22428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CONTENTS</a:t>
            </a:r>
            <a:endParaRPr lang="ko-KR" altLang="en-US" sz="28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35348" y="975851"/>
            <a:ext cx="29502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OSSP 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조 최종발표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542D637-4D94-4EEA-93EA-6A0EB4C3AA85}"/>
              </a:ext>
            </a:extLst>
          </p:cNvPr>
          <p:cNvSpPr/>
          <p:nvPr/>
        </p:nvSpPr>
        <p:spPr>
          <a:xfrm>
            <a:off x="3401325" y="2090579"/>
            <a:ext cx="4839426" cy="686032"/>
          </a:xfrm>
          <a:prstGeom prst="rect">
            <a:avLst/>
          </a:prstGeom>
          <a:solidFill>
            <a:srgbClr val="4736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5B2E45-3494-4AFB-B23C-459973A610F5}"/>
              </a:ext>
            </a:extLst>
          </p:cNvPr>
          <p:cNvSpPr txBox="1"/>
          <p:nvPr/>
        </p:nvSpPr>
        <p:spPr>
          <a:xfrm>
            <a:off x="3401325" y="2090579"/>
            <a:ext cx="5811228" cy="3884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3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01. </a:t>
            </a:r>
            <a:r>
              <a:rPr lang="ko-KR" altLang="en-US" sz="3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  </a:t>
            </a:r>
            <a:endParaRPr lang="en-US" altLang="ko-KR" sz="32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02. 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진행상황 소개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03. 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데모 영상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04. 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기대 효과 및 개선사항</a:t>
            </a:r>
          </a:p>
        </p:txBody>
      </p:sp>
    </p:spTree>
    <p:extLst>
      <p:ext uri="{BB962C8B-B14F-4D97-AF65-F5344CB8AC3E}">
        <p14:creationId xmlns:p14="http://schemas.microsoft.com/office/powerpoint/2010/main" val="2842861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5"/>
          <p:cNvSpPr/>
          <p:nvPr/>
        </p:nvSpPr>
        <p:spPr>
          <a:xfrm>
            <a:off x="140482" y="343997"/>
            <a:ext cx="11931468" cy="6397625"/>
          </a:xfrm>
          <a:custGeom>
            <a:avLst/>
            <a:gdLst/>
            <a:ahLst/>
            <a:cxnLst/>
            <a:rect l="l" t="t" r="r" b="b"/>
            <a:pathLst>
              <a:path w="8949055" h="6397625">
                <a:moveTo>
                  <a:pt x="0" y="6397371"/>
                </a:moveTo>
                <a:lnTo>
                  <a:pt x="8948928" y="6397371"/>
                </a:lnTo>
                <a:lnTo>
                  <a:pt x="8948928" y="0"/>
                </a:lnTo>
                <a:lnTo>
                  <a:pt x="0" y="0"/>
                </a:lnTo>
                <a:lnTo>
                  <a:pt x="0" y="639737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29"/>
          <p:cNvSpPr/>
          <p:nvPr/>
        </p:nvSpPr>
        <p:spPr>
          <a:xfrm>
            <a:off x="10690318" y="476631"/>
            <a:ext cx="1134085" cy="28460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TextBox 12"/>
          <p:cNvSpPr txBox="1"/>
          <p:nvPr/>
        </p:nvSpPr>
        <p:spPr>
          <a:xfrm>
            <a:off x="537998" y="582528"/>
            <a:ext cx="65651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rgbClr val="AD563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구현 기능 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진행상황 소개 </a:t>
            </a:r>
            <a:r>
              <a:rPr lang="en-US" altLang="ko-KR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데모 영상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기대 효과 및 개선사항 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</a:t>
            </a:r>
            <a:endParaRPr lang="ko-KR" altLang="en-US" sz="1400" dirty="0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51852" y="1011381"/>
            <a:ext cx="29755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r>
              <a:rPr lang="ko-KR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가지 기능 소개</a:t>
            </a:r>
          </a:p>
        </p:txBody>
      </p:sp>
      <p:grpSp>
        <p:nvGrpSpPr>
          <p:cNvPr id="32" name="그룹 31"/>
          <p:cNvGrpSpPr/>
          <p:nvPr/>
        </p:nvGrpSpPr>
        <p:grpSpPr>
          <a:xfrm>
            <a:off x="1174720" y="2596176"/>
            <a:ext cx="2508938" cy="2480795"/>
            <a:chOff x="7325813" y="1887023"/>
            <a:chExt cx="1168330" cy="1155225"/>
          </a:xfrm>
        </p:grpSpPr>
        <p:sp>
          <p:nvSpPr>
            <p:cNvPr id="31" name="타원 30"/>
            <p:cNvSpPr/>
            <p:nvPr/>
          </p:nvSpPr>
          <p:spPr>
            <a:xfrm>
              <a:off x="7398589" y="1946694"/>
              <a:ext cx="1095554" cy="1095554"/>
            </a:xfrm>
            <a:prstGeom prst="ellipse">
              <a:avLst/>
            </a:prstGeom>
            <a:solidFill>
              <a:srgbClr val="4200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/>
            <p:cNvSpPr/>
            <p:nvPr/>
          </p:nvSpPr>
          <p:spPr>
            <a:xfrm>
              <a:off x="7325813" y="1887023"/>
              <a:ext cx="1095554" cy="1095554"/>
            </a:xfrm>
            <a:prstGeom prst="ellipse">
              <a:avLst/>
            </a:prstGeom>
            <a:solidFill>
              <a:srgbClr val="734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4940919" y="2596176"/>
            <a:ext cx="2508938" cy="2480795"/>
            <a:chOff x="7325813" y="1887023"/>
            <a:chExt cx="1168330" cy="1155225"/>
          </a:xfrm>
        </p:grpSpPr>
        <p:sp>
          <p:nvSpPr>
            <p:cNvPr id="53" name="타원 52"/>
            <p:cNvSpPr/>
            <p:nvPr/>
          </p:nvSpPr>
          <p:spPr>
            <a:xfrm>
              <a:off x="7398589" y="1946694"/>
              <a:ext cx="1095554" cy="1095554"/>
            </a:xfrm>
            <a:prstGeom prst="ellipse">
              <a:avLst/>
            </a:prstGeom>
            <a:solidFill>
              <a:srgbClr val="4200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타원 53"/>
            <p:cNvSpPr/>
            <p:nvPr/>
          </p:nvSpPr>
          <p:spPr>
            <a:xfrm>
              <a:off x="7325813" y="1887023"/>
              <a:ext cx="1095554" cy="1095554"/>
            </a:xfrm>
            <a:prstGeom prst="ellipse">
              <a:avLst/>
            </a:prstGeom>
            <a:solidFill>
              <a:srgbClr val="734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8714151" y="2596176"/>
            <a:ext cx="2508938" cy="2480795"/>
            <a:chOff x="7325813" y="1887023"/>
            <a:chExt cx="1168330" cy="1155225"/>
          </a:xfrm>
        </p:grpSpPr>
        <p:sp>
          <p:nvSpPr>
            <p:cNvPr id="56" name="타원 55"/>
            <p:cNvSpPr/>
            <p:nvPr/>
          </p:nvSpPr>
          <p:spPr>
            <a:xfrm>
              <a:off x="7398589" y="1946694"/>
              <a:ext cx="1095554" cy="1095554"/>
            </a:xfrm>
            <a:prstGeom prst="ellipse">
              <a:avLst/>
            </a:prstGeom>
            <a:solidFill>
              <a:srgbClr val="4200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타원 56"/>
            <p:cNvSpPr/>
            <p:nvPr/>
          </p:nvSpPr>
          <p:spPr>
            <a:xfrm>
              <a:off x="7325813" y="1887023"/>
              <a:ext cx="1095554" cy="1095554"/>
            </a:xfrm>
            <a:prstGeom prst="ellipse">
              <a:avLst/>
            </a:prstGeom>
            <a:solidFill>
              <a:srgbClr val="734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2" name="TextBox 61"/>
          <p:cNvSpPr txBox="1"/>
          <p:nvPr/>
        </p:nvSpPr>
        <p:spPr>
          <a:xfrm>
            <a:off x="9132173" y="2979107"/>
            <a:ext cx="17211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</a:rPr>
              <a:t>Win/Lose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1616835" y="5236206"/>
            <a:ext cx="16685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BGM </a:t>
            </a:r>
            <a:r>
              <a:rPr lang="ko-KR" altLang="en-US" sz="2400" b="1" dirty="0"/>
              <a:t>삽입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4972260" y="5238594"/>
            <a:ext cx="2321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/>
              <a:t>2</a:t>
            </a:r>
            <a:r>
              <a:rPr lang="ko-KR" altLang="en-US" sz="2400" b="1" dirty="0"/>
              <a:t>인 플레이 뷰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8531426" y="5236206"/>
            <a:ext cx="2922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승패 이미지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9B609E3-40DE-4042-869A-5E08BC04EE6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376" y="3240472"/>
            <a:ext cx="1087340" cy="108734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6FEE57C-702A-4E21-A06D-1E7D101D0EA0}"/>
              </a:ext>
            </a:extLst>
          </p:cNvPr>
          <p:cNvSpPr/>
          <p:nvPr/>
        </p:nvSpPr>
        <p:spPr>
          <a:xfrm>
            <a:off x="5336280" y="3139456"/>
            <a:ext cx="1593273" cy="124896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E16C602-D5AE-4A59-86D1-0EDDC47A9CA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2388" y="3604591"/>
            <a:ext cx="783828" cy="78382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70FA9AD-4BFD-4379-9D5D-2E5C95BD184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536589"/>
            <a:ext cx="851830" cy="851830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F6AB27A3-50C8-4C8B-A425-E0F50C0492BB}"/>
              </a:ext>
            </a:extLst>
          </p:cNvPr>
          <p:cNvCxnSpPr>
            <a:cxnSpLocks/>
          </p:cNvCxnSpPr>
          <p:nvPr/>
        </p:nvCxnSpPr>
        <p:spPr>
          <a:xfrm>
            <a:off x="6105207" y="3139471"/>
            <a:ext cx="0" cy="1248963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8206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5"/>
          <p:cNvSpPr/>
          <p:nvPr/>
        </p:nvSpPr>
        <p:spPr>
          <a:xfrm>
            <a:off x="140482" y="343997"/>
            <a:ext cx="11931468" cy="6397625"/>
          </a:xfrm>
          <a:custGeom>
            <a:avLst/>
            <a:gdLst/>
            <a:ahLst/>
            <a:cxnLst/>
            <a:rect l="l" t="t" r="r" b="b"/>
            <a:pathLst>
              <a:path w="8949055" h="6397625">
                <a:moveTo>
                  <a:pt x="0" y="6397371"/>
                </a:moveTo>
                <a:lnTo>
                  <a:pt x="8948928" y="6397371"/>
                </a:lnTo>
                <a:lnTo>
                  <a:pt x="8948928" y="0"/>
                </a:lnTo>
                <a:lnTo>
                  <a:pt x="0" y="0"/>
                </a:lnTo>
                <a:lnTo>
                  <a:pt x="0" y="639737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29"/>
          <p:cNvSpPr/>
          <p:nvPr/>
        </p:nvSpPr>
        <p:spPr>
          <a:xfrm>
            <a:off x="10690318" y="476631"/>
            <a:ext cx="1134085" cy="28460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TextBox 17"/>
          <p:cNvSpPr txBox="1"/>
          <p:nvPr/>
        </p:nvSpPr>
        <p:spPr>
          <a:xfrm>
            <a:off x="551852" y="1011381"/>
            <a:ext cx="29755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추가 기능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2039613" y="5238025"/>
            <a:ext cx="2295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효과음 삽입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7732201" y="5238026"/>
            <a:ext cx="2922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배경 화면</a:t>
            </a:r>
          </a:p>
        </p:txBody>
      </p:sp>
      <p:pic>
        <p:nvPicPr>
          <p:cNvPr id="1026" name="Picture 2" descr="ìëì° ë°°ê²½íë©´ì ëí ì´ë¯¸ì§ ê²ìê²°ê³¼">
            <a:extLst>
              <a:ext uri="{FF2B5EF4-FFF2-40B4-BE49-F238E27FC236}">
                <a16:creationId xmlns:a16="http://schemas.microsoft.com/office/drawing/2014/main" id="{9C636D86-D007-4459-94B0-1E96F1354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2977" y="2196790"/>
            <a:ext cx="4521077" cy="2825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ound effectì ëí ì´ë¯¸ì§ ê²ìê²°ê³¼">
            <a:extLst>
              <a:ext uri="{FF2B5EF4-FFF2-40B4-BE49-F238E27FC236}">
                <a16:creationId xmlns:a16="http://schemas.microsoft.com/office/drawing/2014/main" id="{DBB366A8-60C9-40E8-849C-15D2CF8C341B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946" y="2196790"/>
            <a:ext cx="4521600" cy="282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4F1BFC8-A808-4667-9220-28933A5E3803}"/>
              </a:ext>
            </a:extLst>
          </p:cNvPr>
          <p:cNvSpPr txBox="1"/>
          <p:nvPr/>
        </p:nvSpPr>
        <p:spPr>
          <a:xfrm>
            <a:off x="537998" y="582528"/>
            <a:ext cx="65651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rgbClr val="AD563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구현 기능 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진행상황 소개 </a:t>
            </a:r>
            <a:r>
              <a:rPr lang="en-US" altLang="ko-KR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데모 영상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기대 효과 및 개선사항 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</a:t>
            </a:r>
            <a:endParaRPr lang="ko-KR" altLang="en-US" sz="1400" dirty="0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2525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5"/>
          <p:cNvSpPr/>
          <p:nvPr/>
        </p:nvSpPr>
        <p:spPr>
          <a:xfrm>
            <a:off x="140482" y="343997"/>
            <a:ext cx="11931468" cy="6397625"/>
          </a:xfrm>
          <a:custGeom>
            <a:avLst/>
            <a:gdLst/>
            <a:ahLst/>
            <a:cxnLst/>
            <a:rect l="l" t="t" r="r" b="b"/>
            <a:pathLst>
              <a:path w="8949055" h="6397625">
                <a:moveTo>
                  <a:pt x="0" y="6397371"/>
                </a:moveTo>
                <a:lnTo>
                  <a:pt x="8948928" y="6397371"/>
                </a:lnTo>
                <a:lnTo>
                  <a:pt x="8948928" y="0"/>
                </a:lnTo>
                <a:lnTo>
                  <a:pt x="0" y="0"/>
                </a:lnTo>
                <a:lnTo>
                  <a:pt x="0" y="639737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29"/>
          <p:cNvSpPr/>
          <p:nvPr/>
        </p:nvSpPr>
        <p:spPr>
          <a:xfrm>
            <a:off x="10690318" y="476631"/>
            <a:ext cx="1134085" cy="28460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10"/>
          <p:cNvSpPr/>
          <p:nvPr/>
        </p:nvSpPr>
        <p:spPr>
          <a:xfrm>
            <a:off x="335348" y="1400467"/>
            <a:ext cx="11520009" cy="0"/>
          </a:xfrm>
          <a:custGeom>
            <a:avLst/>
            <a:gdLst/>
            <a:ahLst/>
            <a:cxnLst/>
            <a:rect l="l" t="t" r="r" b="b"/>
            <a:pathLst>
              <a:path w="8640445">
                <a:moveTo>
                  <a:pt x="0" y="0"/>
                </a:moveTo>
                <a:lnTo>
                  <a:pt x="8639937" y="0"/>
                </a:lnTo>
              </a:path>
            </a:pathLst>
          </a:custGeom>
          <a:ln w="14400">
            <a:solidFill>
              <a:schemeClr val="bg2">
                <a:lumMod val="50000"/>
              </a:scheme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35348" y="476631"/>
            <a:ext cx="22428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CONTENTS</a:t>
            </a:r>
            <a:endParaRPr lang="ko-KR" altLang="en-US" sz="28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35348" y="975851"/>
            <a:ext cx="29502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OSSP 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조 최종발표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542D637-4D94-4EEA-93EA-6A0EB4C3AA85}"/>
              </a:ext>
            </a:extLst>
          </p:cNvPr>
          <p:cNvSpPr/>
          <p:nvPr/>
        </p:nvSpPr>
        <p:spPr>
          <a:xfrm>
            <a:off x="3383113" y="3199793"/>
            <a:ext cx="4839426" cy="686032"/>
          </a:xfrm>
          <a:prstGeom prst="rect">
            <a:avLst/>
          </a:prstGeom>
          <a:solidFill>
            <a:srgbClr val="4736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72D2F6-1C4D-484E-AFBE-152E139D16A0}"/>
              </a:ext>
            </a:extLst>
          </p:cNvPr>
          <p:cNvSpPr txBox="1"/>
          <p:nvPr/>
        </p:nvSpPr>
        <p:spPr>
          <a:xfrm>
            <a:off x="3401325" y="2090579"/>
            <a:ext cx="5811228" cy="3884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01. 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  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02. </a:t>
            </a:r>
            <a:r>
              <a:rPr lang="ko-KR" altLang="en-US" sz="3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진행상황 소개</a:t>
            </a:r>
            <a:endParaRPr lang="en-US" altLang="ko-KR" sz="32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03. 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데모 영상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04. 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기대 효과 및 개선사항</a:t>
            </a:r>
          </a:p>
        </p:txBody>
      </p:sp>
    </p:spTree>
    <p:extLst>
      <p:ext uri="{BB962C8B-B14F-4D97-AF65-F5344CB8AC3E}">
        <p14:creationId xmlns:p14="http://schemas.microsoft.com/office/powerpoint/2010/main" val="11755299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5"/>
          <p:cNvSpPr/>
          <p:nvPr/>
        </p:nvSpPr>
        <p:spPr>
          <a:xfrm>
            <a:off x="140482" y="343997"/>
            <a:ext cx="11931468" cy="6397625"/>
          </a:xfrm>
          <a:custGeom>
            <a:avLst/>
            <a:gdLst/>
            <a:ahLst/>
            <a:cxnLst/>
            <a:rect l="l" t="t" r="r" b="b"/>
            <a:pathLst>
              <a:path w="8949055" h="6397625">
                <a:moveTo>
                  <a:pt x="0" y="6397371"/>
                </a:moveTo>
                <a:lnTo>
                  <a:pt x="8948928" y="6397371"/>
                </a:lnTo>
                <a:lnTo>
                  <a:pt x="8948928" y="0"/>
                </a:lnTo>
                <a:lnTo>
                  <a:pt x="0" y="0"/>
                </a:lnTo>
                <a:lnTo>
                  <a:pt x="0" y="639737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29"/>
          <p:cNvSpPr/>
          <p:nvPr/>
        </p:nvSpPr>
        <p:spPr>
          <a:xfrm>
            <a:off x="10690318" y="476631"/>
            <a:ext cx="1134085" cy="28460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TextBox 17"/>
          <p:cNvSpPr txBox="1"/>
          <p:nvPr/>
        </p:nvSpPr>
        <p:spPr>
          <a:xfrm>
            <a:off x="551852" y="1011381"/>
            <a:ext cx="40672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  <a:r>
              <a:rPr lang="ko-KR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차 </a:t>
            </a:r>
            <a:r>
              <a:rPr lang="en-US" altLang="ko-K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Progress Report</a:t>
            </a:r>
            <a:endParaRPr lang="ko-KR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D2CDFD4C-3A48-4FF1-B625-E76026F01AE6}"/>
              </a:ext>
            </a:extLst>
          </p:cNvPr>
          <p:cNvSpPr/>
          <p:nvPr/>
        </p:nvSpPr>
        <p:spPr>
          <a:xfrm>
            <a:off x="551853" y="1686026"/>
            <a:ext cx="11126341" cy="4740900"/>
          </a:xfrm>
          <a:prstGeom prst="rect">
            <a:avLst/>
          </a:pr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BBDDDF8-4580-4F3C-AA2A-488636458143}"/>
              </a:ext>
            </a:extLst>
          </p:cNvPr>
          <p:cNvSpPr/>
          <p:nvPr/>
        </p:nvSpPr>
        <p:spPr>
          <a:xfrm>
            <a:off x="928529" y="1826405"/>
            <a:ext cx="8034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solidFill>
                  <a:srgbClr val="B2826B"/>
                </a:solidFill>
              </a:rPr>
              <a:t>B</a:t>
            </a:r>
            <a:r>
              <a:rPr lang="en-US" altLang="ko-KR" b="1" dirty="0"/>
              <a:t>GM</a:t>
            </a:r>
            <a:endParaRPr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0EE3C2-AEA9-45B9-BEC4-DAEDD72AE28A}"/>
              </a:ext>
            </a:extLst>
          </p:cNvPr>
          <p:cNvSpPr txBox="1"/>
          <p:nvPr/>
        </p:nvSpPr>
        <p:spPr>
          <a:xfrm>
            <a:off x="6551092" y="1826405"/>
            <a:ext cx="18873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B2826B"/>
                </a:solidFill>
              </a:rPr>
              <a:t>2</a:t>
            </a:r>
            <a:r>
              <a:rPr lang="ko-KR" altLang="en-US" b="1" dirty="0"/>
              <a:t>인 플레이 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4A02E9-F71C-425C-A307-DBA15B060C23}"/>
              </a:ext>
            </a:extLst>
          </p:cNvPr>
          <p:cNvSpPr txBox="1"/>
          <p:nvPr/>
        </p:nvSpPr>
        <p:spPr>
          <a:xfrm>
            <a:off x="6753906" y="2423909"/>
            <a:ext cx="4520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/>
              <a:t>5</a:t>
            </a:r>
            <a:r>
              <a:rPr lang="ko-KR" altLang="en-US" dirty="0"/>
              <a:t>차 당시 </a:t>
            </a:r>
            <a:r>
              <a:rPr lang="ko-KR" altLang="en-US" dirty="0" err="1"/>
              <a:t>렉</a:t>
            </a:r>
            <a:r>
              <a:rPr lang="ko-KR" altLang="en-US" dirty="0"/>
              <a:t> 걸리던 부분 원인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E8D93F-12E3-4D16-90EB-C7A4D02BB3A4}"/>
              </a:ext>
            </a:extLst>
          </p:cNvPr>
          <p:cNvSpPr txBox="1"/>
          <p:nvPr/>
        </p:nvSpPr>
        <p:spPr>
          <a:xfrm>
            <a:off x="537998" y="582528"/>
            <a:ext cx="65651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구현 기능 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rgbClr val="AD563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진행상황 소개 </a:t>
            </a:r>
            <a:r>
              <a:rPr lang="en-US" altLang="ko-KR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데모 영상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기대 효과 및 개선사항 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</a:t>
            </a:r>
            <a:endParaRPr lang="ko-KR" altLang="en-US" sz="1400" dirty="0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958E360-7905-4859-B5F5-115AD6EA33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6094"/>
          <a:stretch/>
        </p:blipFill>
        <p:spPr>
          <a:xfrm>
            <a:off x="6192173" y="5245253"/>
            <a:ext cx="5286360" cy="47778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DD1F7C7-A2B6-4B18-84F0-2F48F334815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2" t="1000" r="35827" b="-10799"/>
          <a:stretch/>
        </p:blipFill>
        <p:spPr>
          <a:xfrm>
            <a:off x="6192173" y="3166093"/>
            <a:ext cx="5386393" cy="64841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C62DDE7-1D2C-4382-9CC3-A70DC0537D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3950" t="-44"/>
          <a:stretch/>
        </p:blipFill>
        <p:spPr>
          <a:xfrm>
            <a:off x="6192173" y="3769980"/>
            <a:ext cx="3035455" cy="59081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25B83F3-0C65-484B-9E37-277879AA8C39}"/>
              </a:ext>
            </a:extLst>
          </p:cNvPr>
          <p:cNvSpPr txBox="1"/>
          <p:nvPr/>
        </p:nvSpPr>
        <p:spPr>
          <a:xfrm>
            <a:off x="6736808" y="4685923"/>
            <a:ext cx="4520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/>
              <a:t>해결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A794F6-FFFC-8341-AF41-F494DE561099}"/>
              </a:ext>
            </a:extLst>
          </p:cNvPr>
          <p:cNvSpPr txBox="1"/>
          <p:nvPr/>
        </p:nvSpPr>
        <p:spPr>
          <a:xfrm>
            <a:off x="917542" y="2459389"/>
            <a:ext cx="4217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kumimoji="1" lang="en-US" altLang="ko-KR" dirty="0"/>
              <a:t>5</a:t>
            </a:r>
            <a:r>
              <a:rPr kumimoji="1" lang="ko-KR" altLang="en-US" dirty="0"/>
              <a:t>차 당시 오류 및 추가 내용  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E74DF0DD-5963-0646-9F23-C71E812C7E98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504" y="5229159"/>
            <a:ext cx="5184983" cy="66915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401FE5D-7183-B64F-9116-F1EADFC92FA6}"/>
              </a:ext>
            </a:extLst>
          </p:cNvPr>
          <p:cNvSpPr txBox="1"/>
          <p:nvPr/>
        </p:nvSpPr>
        <p:spPr>
          <a:xfrm>
            <a:off x="1095153" y="2999124"/>
            <a:ext cx="40510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게임 실행과 음악 재생이 동시에 구현 되지 않는 문제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18696C-F19F-D647-9BA3-2AA5B88BEE53}"/>
              </a:ext>
            </a:extLst>
          </p:cNvPr>
          <p:cNvSpPr txBox="1"/>
          <p:nvPr/>
        </p:nvSpPr>
        <p:spPr>
          <a:xfrm>
            <a:off x="942764" y="4700550"/>
            <a:ext cx="164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kumimoji="1" lang="ko-KR" altLang="en-US" dirty="0"/>
              <a:t>해결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21A2B46-0408-C843-9005-72D30E9CEAE9}"/>
              </a:ext>
            </a:extLst>
          </p:cNvPr>
          <p:cNvSpPr txBox="1"/>
          <p:nvPr/>
        </p:nvSpPr>
        <p:spPr>
          <a:xfrm>
            <a:off x="1121022" y="3814504"/>
            <a:ext cx="34981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효과음</a:t>
            </a:r>
            <a:r>
              <a:rPr kumimoji="1" lang="en-US" altLang="ko-KR" dirty="0"/>
              <a:t>/</a:t>
            </a:r>
            <a:r>
              <a:rPr kumimoji="1" lang="ko-KR" altLang="en-US" dirty="0"/>
              <a:t>배경음악 체크박스 생성 </a:t>
            </a:r>
          </a:p>
        </p:txBody>
      </p:sp>
    </p:spTree>
    <p:extLst>
      <p:ext uri="{BB962C8B-B14F-4D97-AF65-F5344CB8AC3E}">
        <p14:creationId xmlns:p14="http://schemas.microsoft.com/office/powerpoint/2010/main" val="768181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5"/>
          <p:cNvSpPr/>
          <p:nvPr/>
        </p:nvSpPr>
        <p:spPr>
          <a:xfrm>
            <a:off x="140482" y="343997"/>
            <a:ext cx="11931468" cy="6397625"/>
          </a:xfrm>
          <a:custGeom>
            <a:avLst/>
            <a:gdLst/>
            <a:ahLst/>
            <a:cxnLst/>
            <a:rect l="l" t="t" r="r" b="b"/>
            <a:pathLst>
              <a:path w="8949055" h="6397625">
                <a:moveTo>
                  <a:pt x="0" y="6397371"/>
                </a:moveTo>
                <a:lnTo>
                  <a:pt x="8948928" y="6397371"/>
                </a:lnTo>
                <a:lnTo>
                  <a:pt x="8948928" y="0"/>
                </a:lnTo>
                <a:lnTo>
                  <a:pt x="0" y="0"/>
                </a:lnTo>
                <a:lnTo>
                  <a:pt x="0" y="639737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29"/>
          <p:cNvSpPr/>
          <p:nvPr/>
        </p:nvSpPr>
        <p:spPr>
          <a:xfrm>
            <a:off x="10690318" y="476631"/>
            <a:ext cx="1134085" cy="28460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TextBox 12"/>
          <p:cNvSpPr txBox="1"/>
          <p:nvPr/>
        </p:nvSpPr>
        <p:spPr>
          <a:xfrm>
            <a:off x="537998" y="582528"/>
            <a:ext cx="65651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구현 기능 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rgbClr val="AD563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진행상황 소개 </a:t>
            </a:r>
            <a:r>
              <a:rPr lang="en-US" altLang="ko-KR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데모 영상 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기대 효과 및 개선사항 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</a:t>
            </a:r>
            <a:endParaRPr lang="ko-KR" altLang="en-US" sz="1400" dirty="0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51852" y="1011381"/>
            <a:ext cx="40672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r>
            <a:r>
              <a:rPr lang="ko-KR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차 </a:t>
            </a:r>
            <a:r>
              <a:rPr lang="en-US" altLang="ko-K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Progress Report</a:t>
            </a:r>
            <a:endParaRPr lang="ko-KR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06761E30-075D-493D-819D-62C5E1C86E52}"/>
              </a:ext>
            </a:extLst>
          </p:cNvPr>
          <p:cNvSpPr/>
          <p:nvPr/>
        </p:nvSpPr>
        <p:spPr>
          <a:xfrm>
            <a:off x="551853" y="1686026"/>
            <a:ext cx="11126341" cy="4740900"/>
          </a:xfrm>
          <a:prstGeom prst="rect">
            <a:avLst/>
          </a:pr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62E64EE-6022-441F-914A-CD37347D0F04}"/>
              </a:ext>
            </a:extLst>
          </p:cNvPr>
          <p:cNvSpPr/>
          <p:nvPr/>
        </p:nvSpPr>
        <p:spPr>
          <a:xfrm>
            <a:off x="928529" y="1826405"/>
            <a:ext cx="423448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rgbClr val="B2826B"/>
                </a:solidFill>
              </a:rPr>
              <a:t>B</a:t>
            </a:r>
            <a:r>
              <a:rPr lang="en-US" altLang="ko-KR" b="1" dirty="0"/>
              <a:t>GM &amp;</a:t>
            </a:r>
          </a:p>
          <a:p>
            <a:r>
              <a:rPr lang="en-US" altLang="ko-KR" sz="2800" b="1" dirty="0">
                <a:solidFill>
                  <a:srgbClr val="B2826B"/>
                </a:solidFill>
              </a:rPr>
              <a:t>	2</a:t>
            </a:r>
            <a:r>
              <a:rPr lang="ko-KR" altLang="en-US" b="1" dirty="0"/>
              <a:t>인 플레이 뷰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455086-FCB5-4B4E-AE30-01E42B95D766}"/>
              </a:ext>
            </a:extLst>
          </p:cNvPr>
          <p:cNvSpPr txBox="1"/>
          <p:nvPr/>
        </p:nvSpPr>
        <p:spPr>
          <a:xfrm>
            <a:off x="6551092" y="1826405"/>
            <a:ext cx="25706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rgbClr val="B2826B"/>
                </a:solidFill>
              </a:rPr>
              <a:t>승</a:t>
            </a:r>
            <a:r>
              <a:rPr lang="ko-KR" altLang="en-US" b="1" dirty="0"/>
              <a:t>패 시 이미지 구현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AE98BF-BE2A-455D-9629-C713FD257A46}"/>
              </a:ext>
            </a:extLst>
          </p:cNvPr>
          <p:cNvSpPr txBox="1"/>
          <p:nvPr/>
        </p:nvSpPr>
        <p:spPr>
          <a:xfrm>
            <a:off x="6640496" y="3354298"/>
            <a:ext cx="37670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/>
              <a:t>승리한 사람의 화면과 패배한 사람의 화면에 각각 다른 이미지</a:t>
            </a:r>
            <a:r>
              <a:rPr lang="en-US" altLang="ko-KR" dirty="0"/>
              <a:t>(gif</a:t>
            </a:r>
            <a:r>
              <a:rPr lang="ko-KR" altLang="en-US" dirty="0"/>
              <a:t>형식의 파일</a:t>
            </a:r>
            <a:r>
              <a:rPr lang="en-US" altLang="ko-KR" dirty="0"/>
              <a:t>)</a:t>
            </a:r>
            <a:r>
              <a:rPr lang="ko-KR" altLang="en-US" dirty="0"/>
              <a:t>이 나타난다</a:t>
            </a:r>
            <a:r>
              <a:rPr lang="en-US" altLang="ko-KR" dirty="0"/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218B3B-0161-8E47-848C-6289BEB1DC4C}"/>
              </a:ext>
            </a:extLst>
          </p:cNvPr>
          <p:cNvSpPr txBox="1"/>
          <p:nvPr/>
        </p:nvSpPr>
        <p:spPr>
          <a:xfrm>
            <a:off x="926647" y="3356668"/>
            <a:ext cx="49242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/>
              <a:t>하나로 통합 후 </a:t>
            </a:r>
            <a:r>
              <a:rPr lang="en-US" altLang="ko-KR" dirty="0"/>
              <a:t>BGM</a:t>
            </a:r>
            <a:r>
              <a:rPr lang="ko-KR" altLang="en-US" dirty="0"/>
              <a:t> </a:t>
            </a:r>
            <a:r>
              <a:rPr lang="en-US" altLang="ko-KR" dirty="0"/>
              <a:t>on/off</a:t>
            </a:r>
            <a:r>
              <a:rPr lang="ko-KR" altLang="en-US" dirty="0"/>
              <a:t> 기능이 작동하지 않는 문제 발견</a:t>
            </a:r>
            <a:endParaRPr lang="en-US" altLang="ko-KR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15FB06-C832-714C-B7D8-6E942338E998}"/>
              </a:ext>
            </a:extLst>
          </p:cNvPr>
          <p:cNvSpPr txBox="1"/>
          <p:nvPr/>
        </p:nvSpPr>
        <p:spPr>
          <a:xfrm>
            <a:off x="926647" y="4707130"/>
            <a:ext cx="49242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/>
              <a:t>보드 내에서 인스턴스 생성 후 </a:t>
            </a:r>
            <a:r>
              <a:rPr lang="en-US" altLang="ko-KR" dirty="0"/>
              <a:t>“Tetris”</a:t>
            </a:r>
            <a:r>
              <a:rPr lang="ko-KR" altLang="en-US" dirty="0"/>
              <a:t>클래스로 넘겨주는 식으로 해결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61093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5"/>
          <p:cNvSpPr/>
          <p:nvPr/>
        </p:nvSpPr>
        <p:spPr>
          <a:xfrm>
            <a:off x="140482" y="343997"/>
            <a:ext cx="11931468" cy="6397625"/>
          </a:xfrm>
          <a:custGeom>
            <a:avLst/>
            <a:gdLst/>
            <a:ahLst/>
            <a:cxnLst/>
            <a:rect l="l" t="t" r="r" b="b"/>
            <a:pathLst>
              <a:path w="8949055" h="6397625">
                <a:moveTo>
                  <a:pt x="0" y="6397371"/>
                </a:moveTo>
                <a:lnTo>
                  <a:pt x="8948928" y="6397371"/>
                </a:lnTo>
                <a:lnTo>
                  <a:pt x="8948928" y="0"/>
                </a:lnTo>
                <a:lnTo>
                  <a:pt x="0" y="0"/>
                </a:lnTo>
                <a:lnTo>
                  <a:pt x="0" y="639737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29"/>
          <p:cNvSpPr/>
          <p:nvPr/>
        </p:nvSpPr>
        <p:spPr>
          <a:xfrm>
            <a:off x="10690318" y="476631"/>
            <a:ext cx="1134085" cy="28460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TextBox 17"/>
          <p:cNvSpPr txBox="1"/>
          <p:nvPr/>
        </p:nvSpPr>
        <p:spPr>
          <a:xfrm>
            <a:off x="551852" y="1011381"/>
            <a:ext cx="40672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추가 기능 구현</a:t>
            </a:r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D2CDFD4C-3A48-4FF1-B625-E76026F01AE6}"/>
              </a:ext>
            </a:extLst>
          </p:cNvPr>
          <p:cNvSpPr/>
          <p:nvPr/>
        </p:nvSpPr>
        <p:spPr>
          <a:xfrm>
            <a:off x="551853" y="1686026"/>
            <a:ext cx="11126341" cy="4740900"/>
          </a:xfrm>
          <a:prstGeom prst="rect">
            <a:avLst/>
          </a:pr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BBDDDF8-4580-4F3C-AA2A-488636458143}"/>
              </a:ext>
            </a:extLst>
          </p:cNvPr>
          <p:cNvSpPr/>
          <p:nvPr/>
        </p:nvSpPr>
        <p:spPr>
          <a:xfrm>
            <a:off x="928529" y="1826405"/>
            <a:ext cx="10054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800" b="1" dirty="0">
                <a:solidFill>
                  <a:srgbClr val="B2826B"/>
                </a:solidFill>
              </a:rPr>
              <a:t>효</a:t>
            </a:r>
            <a:r>
              <a:rPr lang="ko-KR" altLang="en-US" b="1" dirty="0"/>
              <a:t>과음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0EE3C2-AEA9-45B9-BEC4-DAEDD72AE28A}"/>
              </a:ext>
            </a:extLst>
          </p:cNvPr>
          <p:cNvSpPr txBox="1"/>
          <p:nvPr/>
        </p:nvSpPr>
        <p:spPr>
          <a:xfrm>
            <a:off x="6551092" y="1826405"/>
            <a:ext cx="18873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rgbClr val="B2826B"/>
                </a:solidFill>
              </a:rPr>
              <a:t>배</a:t>
            </a:r>
            <a:r>
              <a:rPr lang="ko-KR" altLang="en-US" b="1" dirty="0"/>
              <a:t>경 화면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4A02E9-F71C-425C-A307-DBA15B060C23}"/>
              </a:ext>
            </a:extLst>
          </p:cNvPr>
          <p:cNvSpPr txBox="1"/>
          <p:nvPr/>
        </p:nvSpPr>
        <p:spPr>
          <a:xfrm>
            <a:off x="6753906" y="2903410"/>
            <a:ext cx="3767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/>
              <a:t>기존</a:t>
            </a:r>
            <a:r>
              <a:rPr lang="en-US" altLang="ko-KR" dirty="0"/>
              <a:t> </a:t>
            </a:r>
            <a:r>
              <a:rPr lang="ko-KR" altLang="en-US" dirty="0"/>
              <a:t>배경을 이루고 있던 사각형들 제거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DE9B08-DEA9-4859-9603-7E744DF50A64}"/>
              </a:ext>
            </a:extLst>
          </p:cNvPr>
          <p:cNvSpPr txBox="1"/>
          <p:nvPr/>
        </p:nvSpPr>
        <p:spPr>
          <a:xfrm>
            <a:off x="6751811" y="3688636"/>
            <a:ext cx="45895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/>
              <a:t>이미지 파일이 바로 크기 수정이 안되는 문제가 있었음</a:t>
            </a:r>
            <a:r>
              <a:rPr lang="en-US" altLang="ko-KR" dirty="0"/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5D1C77-DBFA-4D4C-99D5-01B789D5D125}"/>
              </a:ext>
            </a:extLst>
          </p:cNvPr>
          <p:cNvSpPr txBox="1"/>
          <p:nvPr/>
        </p:nvSpPr>
        <p:spPr>
          <a:xfrm>
            <a:off x="1051338" y="2903410"/>
            <a:ext cx="4176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/>
              <a:t>키 입력 시 효과음이 나오도록 개선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FF28AC-466D-AD45-B123-D13F3056D8C9}"/>
              </a:ext>
            </a:extLst>
          </p:cNvPr>
          <p:cNvSpPr txBox="1"/>
          <p:nvPr/>
        </p:nvSpPr>
        <p:spPr>
          <a:xfrm>
            <a:off x="1051338" y="4123534"/>
            <a:ext cx="41766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/>
              <a:t>체크박스를 통해 효과음을 켜고 끌 수 있도록 개선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4E5A39-3251-4196-986D-2CFA6BA209BA}"/>
              </a:ext>
            </a:extLst>
          </p:cNvPr>
          <p:cNvSpPr txBox="1"/>
          <p:nvPr/>
        </p:nvSpPr>
        <p:spPr>
          <a:xfrm>
            <a:off x="537998" y="582528"/>
            <a:ext cx="65651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구현 기능 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rgbClr val="AD563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진행상황 소개 </a:t>
            </a:r>
            <a:r>
              <a:rPr lang="en-US" altLang="ko-KR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데모 영상 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 </a:t>
            </a: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기대 효과 및 개선사항 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|</a:t>
            </a:r>
            <a:endParaRPr lang="ko-KR" altLang="en-US" sz="1400" dirty="0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C425B4F-EB69-462A-8D07-B39BE00804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9581" y="4505096"/>
            <a:ext cx="4874030" cy="141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644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4877</TotalTime>
  <Words>574</Words>
  <Application>Microsoft Macintosh PowerPoint</Application>
  <PresentationFormat>와이드스크린</PresentationFormat>
  <Paragraphs>137</Paragraphs>
  <Slides>16</Slides>
  <Notes>6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배달의민족 도현</vt:lpstr>
      <vt:lpstr>Calibri</vt:lpstr>
      <vt:lpstr>Wingdings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민환 김</dc:creator>
  <cp:lastModifiedBy>Hong Young Joon</cp:lastModifiedBy>
  <cp:revision>252</cp:revision>
  <dcterms:created xsi:type="dcterms:W3CDTF">2018-05-27T09:48:09Z</dcterms:created>
  <dcterms:modified xsi:type="dcterms:W3CDTF">2019-06-18T14:31:11Z</dcterms:modified>
</cp:coreProperties>
</file>

<file path=docProps/thumbnail.jpeg>
</file>